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</p:sldIdLst>
  <p:notesMasterIdLst>
    <p:notesMasterId r:id="rId18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notesMaster" Target="notesMasters/notesMaster1.xml"/><Relationship Id="rId19" Type="http://schemas.openxmlformats.org/officeDocument/2006/relationships/presProps" Target="presProps.xml"/><Relationship Id="rId20" Type="http://schemas.openxmlformats.org/officeDocument/2006/relationships/viewProps" Target="viewProps.xml"/><Relationship Id="rId21" Type="http://schemas.openxmlformats.org/officeDocument/2006/relationships/theme" Target="theme/theme1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image" Target="../media/image-1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1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3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4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5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6-1.png"/><Relationship Id="rId2" Type="http://schemas.openxmlformats.org/officeDocument/2006/relationships/image" Target="../media/image-16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8122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root/sissys_deck/logo_icon_white.png">    </p:cNvPr>
          <p:cNvPicPr>
            <a:picLocks noChangeAspect="1"/>
          </p:cNvPicPr>
          <p:nvPr/>
        </p:nvPicPr>
        <p:blipFill>
          <a:blip r:embed="rId1">
            <a:alphaModFix amt="10000"/>
          </a:blip>
          <a:stretch>
            <a:fillRect/>
          </a:stretch>
        </p:blipFill>
        <p:spPr>
          <a:xfrm>
            <a:off x="8549640" y="1508760"/>
            <a:ext cx="3840480" cy="3456432"/>
          </a:xfrm>
          <a:prstGeom prst="rect">
            <a:avLst/>
          </a:prstGeom>
        </p:spPr>
      </p:pic>
      <p:pic>
        <p:nvPicPr>
          <p:cNvPr id="3" name="Image 1" descr="/root/sissys_deck/logo_lockup_white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7240" y="960120"/>
            <a:ext cx="2697480" cy="641909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822960" y="1755648"/>
            <a:ext cx="10058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300" kern="0" dirty="0">
                <a:solidFill>
                  <a:srgbClr val="B9C7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MANAGERS MEETING  ·  PRICING &amp; INVENTORY</a:t>
            </a:r>
            <a:endParaRPr lang="en-US" sz="1300" dirty="0"/>
          </a:p>
        </p:txBody>
      </p:sp>
      <p:sp>
        <p:nvSpPr>
          <p:cNvPr id="5" name="Text 1"/>
          <p:cNvSpPr/>
          <p:nvPr/>
        </p:nvSpPr>
        <p:spPr>
          <a:xfrm>
            <a:off x="777240" y="2331720"/>
            <a:ext cx="7955280" cy="20116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5400"/>
              </a:lnSpc>
              <a:buNone/>
            </a:pPr>
            <a:r>
              <a:rPr lang="en-US" sz="5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Setting Margins</a:t>
            </a:r>
            <a:endParaRPr lang="en-US" sz="5200" dirty="0"/>
          </a:p>
          <a:p>
            <a:pPr indent="0" marL="0">
              <a:lnSpc>
                <a:spcPts val="5400"/>
              </a:lnSpc>
              <a:buNone/>
            </a:pPr>
            <a:r>
              <a:rPr lang="en-US" sz="2400" b="1" dirty="0">
                <a:solidFill>
                  <a:srgbClr val="B9C7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Pricing Strategy Behind Profitable Jewelry Retail</a:t>
            </a:r>
            <a:endParaRPr lang="en-US" sz="5200" dirty="0"/>
          </a:p>
        </p:txBody>
      </p:sp>
      <p:sp>
        <p:nvSpPr>
          <p:cNvPr id="6" name="Text 2"/>
          <p:cNvSpPr/>
          <p:nvPr/>
        </p:nvSpPr>
        <p:spPr>
          <a:xfrm>
            <a:off x="822960" y="4937760"/>
            <a:ext cx="740664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2200"/>
              </a:lnSpc>
              <a:buNone/>
            </a:pPr>
            <a:r>
              <a:rPr lang="en-US" sz="1550" i="1" dirty="0">
                <a:solidFill>
                  <a:srgbClr val="C9D2D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 luxury and large-format retailers know about inventory — and where jewelry has been missing it.</a:t>
            </a:r>
            <a:endParaRPr lang="en-US" sz="155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E1E4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94360" y="621792"/>
            <a:ext cx="109728" cy="109728"/>
          </a:xfrm>
          <a:prstGeom prst="diamond">
            <a:avLst/>
          </a:prstGeom>
          <a:solidFill>
            <a:srgbClr val="2E6DF0"/>
          </a:solidFill>
          <a:ln/>
        </p:spPr>
      </p:sp>
      <p:sp>
        <p:nvSpPr>
          <p:cNvPr id="3" name="Text 1"/>
          <p:cNvSpPr/>
          <p:nvPr/>
        </p:nvSpPr>
        <p:spPr>
          <a:xfrm>
            <a:off x="795528" y="521208"/>
            <a:ext cx="91440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250" b="1" spc="300" kern="0" dirty="0">
                <a:solidFill>
                  <a:srgbClr val="B9C7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WHERE THE MONEY IS</a:t>
            </a:r>
            <a:endParaRPr lang="en-US" sz="1250" dirty="0"/>
          </a:p>
        </p:txBody>
      </p:sp>
      <p:sp>
        <p:nvSpPr>
          <p:cNvPr id="4" name="Text 2"/>
          <p:cNvSpPr/>
          <p:nvPr/>
        </p:nvSpPr>
        <p:spPr>
          <a:xfrm>
            <a:off x="548640" y="841248"/>
            <a:ext cx="1106424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3800"/>
              </a:lnSpc>
              <a:buNone/>
            </a:pPr>
            <a:r>
              <a:rPr lang="en-US" sz="3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Great Buyers Bet on Unique</a:t>
            </a:r>
            <a:endParaRPr lang="en-US" sz="3400" dirty="0"/>
          </a:p>
        </p:txBody>
      </p:sp>
      <p:pic>
        <p:nvPicPr>
          <p:cNvPr id="5" name="Image 0" descr="/root/sissys_deck/logo_lockup_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48640" y="6355080"/>
            <a:ext cx="868680" cy="206654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6796735" y="6400800"/>
            <a:ext cx="48463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spc="100" kern="0" dirty="0">
                <a:solidFill>
                  <a:srgbClr val="6C778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Setting Margins  ·  Pricing Strategy</a:t>
            </a:r>
            <a:endParaRPr lang="en-US" sz="900" dirty="0"/>
          </a:p>
        </p:txBody>
      </p:sp>
      <p:sp>
        <p:nvSpPr>
          <p:cNvPr id="7" name="Text 4"/>
          <p:cNvSpPr/>
          <p:nvPr/>
        </p:nvSpPr>
        <p:spPr>
          <a:xfrm>
            <a:off x="548640" y="1783080"/>
            <a:ext cx="5577840" cy="1554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2400"/>
              </a:lnSpc>
              <a:buNone/>
            </a:pPr>
            <a:r>
              <a:rPr lang="en-US" sz="1600" dirty="0">
                <a:solidFill>
                  <a:srgbClr val="D6DCE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Buy ten unique pieces and more of them will age than if you bought fast sellers — but the margin on each is far higher. That trade is exactly where the profit lives.</a:t>
            </a:r>
            <a:endParaRPr lang="en-US" sz="1600" dirty="0"/>
          </a:p>
        </p:txBody>
      </p:sp>
      <p:sp>
        <p:nvSpPr>
          <p:cNvPr id="8" name="Text 5"/>
          <p:cNvSpPr/>
          <p:nvPr/>
        </p:nvSpPr>
        <p:spPr>
          <a:xfrm>
            <a:off x="548640" y="3429000"/>
            <a:ext cx="557784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2300"/>
              </a:lnSpc>
              <a:buNone/>
            </a:pPr>
            <a:r>
              <a:rPr lang="en-US" sz="1700" b="1" i="1" dirty="0">
                <a:solidFill>
                  <a:srgbClr val="B9C7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most profitable retailers aren't the best at churning fast sellers — they're the best at buying and selling the unique.</a:t>
            </a:r>
            <a:endParaRPr lang="en-US" sz="1700" dirty="0"/>
          </a:p>
        </p:txBody>
      </p:sp>
      <p:sp>
        <p:nvSpPr>
          <p:cNvPr id="9" name="Shape 6"/>
          <p:cNvSpPr/>
          <p:nvPr/>
        </p:nvSpPr>
        <p:spPr>
          <a:xfrm>
            <a:off x="6583680" y="1783080"/>
            <a:ext cx="4983480" cy="4160520"/>
          </a:xfrm>
          <a:prstGeom prst="roundRect">
            <a:avLst>
              <a:gd name="adj" fmla="val 1758"/>
            </a:avLst>
          </a:prstGeom>
          <a:solidFill>
            <a:srgbClr val="08122B"/>
          </a:solidFill>
          <a:ln w="12700">
            <a:solidFill>
              <a:srgbClr val="2E6DF0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6995160" y="2148840"/>
            <a:ext cx="42062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150" kern="0" dirty="0">
                <a:solidFill>
                  <a:srgbClr val="B9C7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LOUIS VUITTON LESSON</a:t>
            </a:r>
            <a:endParaRPr lang="en-US" sz="1300" dirty="0"/>
          </a:p>
        </p:txBody>
      </p:sp>
      <p:sp>
        <p:nvSpPr>
          <p:cNvPr id="11" name="Shape 8"/>
          <p:cNvSpPr/>
          <p:nvPr/>
        </p:nvSpPr>
        <p:spPr>
          <a:xfrm>
            <a:off x="7013448" y="2578608"/>
            <a:ext cx="1280160" cy="0"/>
          </a:xfrm>
          <a:prstGeom prst="line">
            <a:avLst/>
          </a:prstGeom>
          <a:noFill/>
          <a:ln w="15875">
            <a:solidFill>
              <a:srgbClr val="2E6DF0"/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6995160" y="2788920"/>
            <a:ext cx="4297680" cy="1463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2200"/>
              </a:lnSpc>
              <a:buNone/>
            </a:pPr>
            <a:r>
              <a:rPr lang="en-US" sz="1500" dirty="0">
                <a:solidFill>
                  <a:srgbClr val="D6DCE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Luxury houses make their money by picking great new styles — placing bets on high-payout pieces — not by perfectly managing commodity stock.</a:t>
            </a:r>
            <a:endParaRPr lang="en-US" sz="1500" dirty="0"/>
          </a:p>
        </p:txBody>
      </p:sp>
      <p:sp>
        <p:nvSpPr>
          <p:cNvPr id="13" name="Text 10"/>
          <p:cNvSpPr/>
          <p:nvPr/>
        </p:nvSpPr>
        <p:spPr>
          <a:xfrm>
            <a:off x="6995160" y="4343400"/>
            <a:ext cx="429768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2100"/>
              </a:lnSpc>
              <a:buNone/>
            </a:pPr>
            <a:r>
              <a:rPr lang="en-US" sz="1450" i="1" dirty="0">
                <a:solidFill>
                  <a:srgbClr val="B9C7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Higher aging risk, far higher reward. Skilled buying is the edge.</a:t>
            </a:r>
            <a:endParaRPr lang="en-US" sz="145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5F8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94360" y="621792"/>
            <a:ext cx="109728" cy="109728"/>
          </a:xfrm>
          <a:prstGeom prst="diamond">
            <a:avLst/>
          </a:prstGeom>
          <a:solidFill>
            <a:srgbClr val="2E6DF0"/>
          </a:solidFill>
          <a:ln/>
        </p:spPr>
      </p:sp>
      <p:sp>
        <p:nvSpPr>
          <p:cNvPr id="3" name="Text 1"/>
          <p:cNvSpPr/>
          <p:nvPr/>
        </p:nvSpPr>
        <p:spPr>
          <a:xfrm>
            <a:off x="795528" y="521208"/>
            <a:ext cx="91440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250" b="1" spc="300" kern="0" dirty="0">
                <a:solidFill>
                  <a:srgbClr val="2E6D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TWO PHILOSOPHIES</a:t>
            </a:r>
            <a:endParaRPr lang="en-US" sz="1250" dirty="0"/>
          </a:p>
        </p:txBody>
      </p:sp>
      <p:sp>
        <p:nvSpPr>
          <p:cNvPr id="4" name="Text 2"/>
          <p:cNvSpPr/>
          <p:nvPr/>
        </p:nvSpPr>
        <p:spPr>
          <a:xfrm>
            <a:off x="548640" y="841248"/>
            <a:ext cx="1106424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3800"/>
              </a:lnSpc>
              <a:buNone/>
            </a:pPr>
            <a:r>
              <a:rPr lang="en-US" sz="3400" b="1" dirty="0">
                <a:solidFill>
                  <a:srgbClr val="0E1E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Just-in-Time vs. Luxury Buying</a:t>
            </a:r>
            <a:endParaRPr lang="en-US" sz="3400" dirty="0"/>
          </a:p>
        </p:txBody>
      </p:sp>
      <p:pic>
        <p:nvPicPr>
          <p:cNvPr id="5" name="Image 0" descr="/root/sissys_deck/logo_lockup_color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48640" y="6355080"/>
            <a:ext cx="868680" cy="206654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6796735" y="6400800"/>
            <a:ext cx="48463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spc="100" kern="0" dirty="0">
                <a:solidFill>
                  <a:srgbClr val="63708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Setting Margins  ·  Pricing Strategy</a:t>
            </a:r>
            <a:endParaRPr lang="en-US" sz="900" dirty="0"/>
          </a:p>
        </p:txBody>
      </p:sp>
      <p:sp>
        <p:nvSpPr>
          <p:cNvPr id="7" name="Text 4"/>
          <p:cNvSpPr/>
          <p:nvPr/>
        </p:nvSpPr>
        <p:spPr>
          <a:xfrm>
            <a:off x="594360" y="1737360"/>
            <a:ext cx="109728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2200"/>
              </a:lnSpc>
              <a:buNone/>
            </a:pPr>
            <a:r>
              <a:rPr lang="en-US" sz="1550" dirty="0">
                <a:solidFill>
                  <a:srgbClr val="1C2A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Most jewelers unknowingly run on just-in-time principles — when the business is actually a luxury-buying game.</a:t>
            </a:r>
            <a:endParaRPr lang="en-US" sz="1550" dirty="0"/>
          </a:p>
        </p:txBody>
      </p:sp>
      <p:sp>
        <p:nvSpPr>
          <p:cNvPr id="8" name="Shape 5"/>
          <p:cNvSpPr/>
          <p:nvPr/>
        </p:nvSpPr>
        <p:spPr>
          <a:xfrm>
            <a:off x="594360" y="2423160"/>
            <a:ext cx="5349240" cy="3383280"/>
          </a:xfrm>
          <a:prstGeom prst="roundRect">
            <a:avLst>
              <a:gd name="adj" fmla="val 2162"/>
            </a:avLst>
          </a:prstGeom>
          <a:solidFill>
            <a:srgbClr val="FFFFFF"/>
          </a:solidFill>
          <a:ln w="12700">
            <a:solidFill>
              <a:srgbClr val="DDE6F6"/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960120" y="2651760"/>
            <a:ext cx="466344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100" kern="0" dirty="0">
                <a:solidFill>
                  <a:srgbClr val="0E1E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JUST-IN-TIME (THE TRAP)</a:t>
            </a:r>
            <a:endParaRPr lang="en-US" sz="1300" dirty="0"/>
          </a:p>
        </p:txBody>
      </p:sp>
      <p:sp>
        <p:nvSpPr>
          <p:cNvPr id="10" name="Shape 7"/>
          <p:cNvSpPr/>
          <p:nvPr/>
        </p:nvSpPr>
        <p:spPr>
          <a:xfrm>
            <a:off x="978408" y="3108960"/>
            <a:ext cx="1097280" cy="0"/>
          </a:xfrm>
          <a:prstGeom prst="line">
            <a:avLst/>
          </a:prstGeom>
          <a:noFill/>
          <a:ln w="15875">
            <a:solidFill>
              <a:srgbClr val="2E6DF0"/>
            </a:solidFill>
            <a:prstDash val="solid"/>
          </a:ln>
        </p:spPr>
      </p:sp>
      <p:sp>
        <p:nvSpPr>
          <p:cNvPr id="11" name="Shape 8"/>
          <p:cNvSpPr/>
          <p:nvPr/>
        </p:nvSpPr>
        <p:spPr>
          <a:xfrm>
            <a:off x="978408" y="3410712"/>
            <a:ext cx="118872" cy="118872"/>
          </a:xfrm>
          <a:prstGeom prst="diamond">
            <a:avLst/>
          </a:prstGeom>
          <a:solidFill>
            <a:srgbClr val="2E6DF0"/>
          </a:solidFill>
          <a:ln/>
        </p:spPr>
      </p:sp>
      <p:sp>
        <p:nvSpPr>
          <p:cNvPr id="12" name="Text 9"/>
          <p:cNvSpPr/>
          <p:nvPr/>
        </p:nvSpPr>
        <p:spPr>
          <a:xfrm>
            <a:off x="1234440" y="3310128"/>
            <a:ext cx="45262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1C2A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One-to-one margins, tightly controlled</a:t>
            </a:r>
            <a:endParaRPr lang="en-US" sz="1350" dirty="0"/>
          </a:p>
        </p:txBody>
      </p:sp>
      <p:sp>
        <p:nvSpPr>
          <p:cNvPr id="13" name="Shape 10"/>
          <p:cNvSpPr/>
          <p:nvPr/>
        </p:nvSpPr>
        <p:spPr>
          <a:xfrm>
            <a:off x="978408" y="3977640"/>
            <a:ext cx="118872" cy="118872"/>
          </a:xfrm>
          <a:prstGeom prst="diamond">
            <a:avLst/>
          </a:prstGeom>
          <a:solidFill>
            <a:srgbClr val="2E6DF0"/>
          </a:solidFill>
          <a:ln/>
        </p:spPr>
      </p:sp>
      <p:sp>
        <p:nvSpPr>
          <p:cNvPr id="14" name="Text 11"/>
          <p:cNvSpPr/>
          <p:nvPr/>
        </p:nvSpPr>
        <p:spPr>
          <a:xfrm>
            <a:off x="1234440" y="3877056"/>
            <a:ext cx="45262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1C2A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Sell, sell, sell what's on hand</a:t>
            </a:r>
            <a:endParaRPr lang="en-US" sz="1350" dirty="0"/>
          </a:p>
        </p:txBody>
      </p:sp>
      <p:sp>
        <p:nvSpPr>
          <p:cNvPr id="15" name="Shape 12"/>
          <p:cNvSpPr/>
          <p:nvPr/>
        </p:nvSpPr>
        <p:spPr>
          <a:xfrm>
            <a:off x="978408" y="4544568"/>
            <a:ext cx="118872" cy="118872"/>
          </a:xfrm>
          <a:prstGeom prst="diamond">
            <a:avLst/>
          </a:prstGeom>
          <a:solidFill>
            <a:srgbClr val="2E6DF0"/>
          </a:solidFill>
          <a:ln/>
        </p:spPr>
      </p:sp>
      <p:sp>
        <p:nvSpPr>
          <p:cNvPr id="16" name="Text 13"/>
          <p:cNvSpPr/>
          <p:nvPr/>
        </p:nvSpPr>
        <p:spPr>
          <a:xfrm>
            <a:off x="1234440" y="4443984"/>
            <a:ext cx="45262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1C2A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Discount hard to clear aged stock</a:t>
            </a:r>
            <a:endParaRPr lang="en-US" sz="1350" dirty="0"/>
          </a:p>
        </p:txBody>
      </p:sp>
      <p:sp>
        <p:nvSpPr>
          <p:cNvPr id="17" name="Shape 14"/>
          <p:cNvSpPr/>
          <p:nvPr/>
        </p:nvSpPr>
        <p:spPr>
          <a:xfrm>
            <a:off x="978408" y="5111496"/>
            <a:ext cx="118872" cy="118872"/>
          </a:xfrm>
          <a:prstGeom prst="diamond">
            <a:avLst/>
          </a:prstGeom>
          <a:solidFill>
            <a:srgbClr val="2E6DF0"/>
          </a:solidFill>
          <a:ln/>
        </p:spPr>
      </p:sp>
      <p:sp>
        <p:nvSpPr>
          <p:cNvPr id="18" name="Text 15"/>
          <p:cNvSpPr/>
          <p:nvPr/>
        </p:nvSpPr>
        <p:spPr>
          <a:xfrm>
            <a:off x="1234440" y="5010912"/>
            <a:ext cx="45262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1C2A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Erodes brand and price integrity</a:t>
            </a:r>
            <a:endParaRPr lang="en-US" sz="1350" dirty="0"/>
          </a:p>
        </p:txBody>
      </p:sp>
      <p:sp>
        <p:nvSpPr>
          <p:cNvPr id="19" name="Shape 16"/>
          <p:cNvSpPr/>
          <p:nvPr/>
        </p:nvSpPr>
        <p:spPr>
          <a:xfrm>
            <a:off x="6172200" y="2423160"/>
            <a:ext cx="5349240" cy="3383280"/>
          </a:xfrm>
          <a:prstGeom prst="roundRect">
            <a:avLst>
              <a:gd name="adj" fmla="val 2162"/>
            </a:avLst>
          </a:prstGeom>
          <a:solidFill>
            <a:srgbClr val="0E1E44"/>
          </a:solidFill>
          <a:ln w="12700">
            <a:solidFill>
              <a:srgbClr val="0E1E44"/>
            </a:solidFill>
            <a:prstDash val="solid"/>
          </a:ln>
        </p:spPr>
      </p:sp>
      <p:sp>
        <p:nvSpPr>
          <p:cNvPr id="20" name="Text 17"/>
          <p:cNvSpPr/>
          <p:nvPr/>
        </p:nvSpPr>
        <p:spPr>
          <a:xfrm>
            <a:off x="6537960" y="2651760"/>
            <a:ext cx="466344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100" kern="0" dirty="0">
                <a:solidFill>
                  <a:srgbClr val="B9C7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LUXURY BUYING (THE GOAL)</a:t>
            </a:r>
            <a:endParaRPr lang="en-US" sz="1300" dirty="0"/>
          </a:p>
        </p:txBody>
      </p:sp>
      <p:sp>
        <p:nvSpPr>
          <p:cNvPr id="21" name="Shape 18"/>
          <p:cNvSpPr/>
          <p:nvPr/>
        </p:nvSpPr>
        <p:spPr>
          <a:xfrm>
            <a:off x="6556248" y="3108960"/>
            <a:ext cx="1097280" cy="0"/>
          </a:xfrm>
          <a:prstGeom prst="line">
            <a:avLst/>
          </a:prstGeom>
          <a:noFill/>
          <a:ln w="15875">
            <a:solidFill>
              <a:srgbClr val="2E6DF0"/>
            </a:solidFill>
            <a:prstDash val="solid"/>
          </a:ln>
        </p:spPr>
      </p:sp>
      <p:sp>
        <p:nvSpPr>
          <p:cNvPr id="22" name="Shape 19"/>
          <p:cNvSpPr/>
          <p:nvPr/>
        </p:nvSpPr>
        <p:spPr>
          <a:xfrm>
            <a:off x="6556248" y="3410712"/>
            <a:ext cx="118872" cy="118872"/>
          </a:xfrm>
          <a:prstGeom prst="diamond">
            <a:avLst/>
          </a:prstGeom>
          <a:solidFill>
            <a:srgbClr val="2E6DF0"/>
          </a:solidFill>
          <a:ln/>
        </p:spPr>
      </p:sp>
      <p:sp>
        <p:nvSpPr>
          <p:cNvPr id="23" name="Text 20"/>
          <p:cNvSpPr/>
          <p:nvPr/>
        </p:nvSpPr>
        <p:spPr>
          <a:xfrm>
            <a:off x="6812280" y="3310128"/>
            <a:ext cx="45262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E4E9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Place bets on high-payout pieces</a:t>
            </a:r>
            <a:endParaRPr lang="en-US" sz="1350" dirty="0"/>
          </a:p>
        </p:txBody>
      </p:sp>
      <p:sp>
        <p:nvSpPr>
          <p:cNvPr id="24" name="Shape 21"/>
          <p:cNvSpPr/>
          <p:nvPr/>
        </p:nvSpPr>
        <p:spPr>
          <a:xfrm>
            <a:off x="6556248" y="3977640"/>
            <a:ext cx="118872" cy="118872"/>
          </a:xfrm>
          <a:prstGeom prst="diamond">
            <a:avLst/>
          </a:prstGeom>
          <a:solidFill>
            <a:srgbClr val="2E6DF0"/>
          </a:solidFill>
          <a:ln/>
        </p:spPr>
      </p:sp>
      <p:sp>
        <p:nvSpPr>
          <p:cNvPr id="25" name="Text 22"/>
          <p:cNvSpPr/>
          <p:nvPr/>
        </p:nvSpPr>
        <p:spPr>
          <a:xfrm>
            <a:off x="6812280" y="3877056"/>
            <a:ext cx="45262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E4E9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Accept and plan for aging</a:t>
            </a:r>
            <a:endParaRPr lang="en-US" sz="1350" dirty="0"/>
          </a:p>
        </p:txBody>
      </p:sp>
      <p:sp>
        <p:nvSpPr>
          <p:cNvPr id="26" name="Shape 23"/>
          <p:cNvSpPr/>
          <p:nvPr/>
        </p:nvSpPr>
        <p:spPr>
          <a:xfrm>
            <a:off x="6556248" y="4544568"/>
            <a:ext cx="118872" cy="118872"/>
          </a:xfrm>
          <a:prstGeom prst="diamond">
            <a:avLst/>
          </a:prstGeom>
          <a:solidFill>
            <a:srgbClr val="2E6DF0"/>
          </a:solidFill>
          <a:ln/>
        </p:spPr>
      </p:sp>
      <p:sp>
        <p:nvSpPr>
          <p:cNvPr id="27" name="Text 24"/>
          <p:cNvSpPr/>
          <p:nvPr/>
        </p:nvSpPr>
        <p:spPr>
          <a:xfrm>
            <a:off x="6812280" y="4443984"/>
            <a:ext cx="45262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E4E9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Move age without gutting price</a:t>
            </a:r>
            <a:endParaRPr lang="en-US" sz="1350" dirty="0"/>
          </a:p>
        </p:txBody>
      </p:sp>
      <p:sp>
        <p:nvSpPr>
          <p:cNvPr id="28" name="Shape 25"/>
          <p:cNvSpPr/>
          <p:nvPr/>
        </p:nvSpPr>
        <p:spPr>
          <a:xfrm>
            <a:off x="6556248" y="5111496"/>
            <a:ext cx="118872" cy="118872"/>
          </a:xfrm>
          <a:prstGeom prst="diamond">
            <a:avLst/>
          </a:prstGeom>
          <a:solidFill>
            <a:srgbClr val="2E6DF0"/>
          </a:solidFill>
          <a:ln/>
        </p:spPr>
      </p:sp>
      <p:sp>
        <p:nvSpPr>
          <p:cNvPr id="29" name="Text 26"/>
          <p:cNvSpPr/>
          <p:nvPr/>
        </p:nvSpPr>
        <p:spPr>
          <a:xfrm>
            <a:off x="6812280" y="5010912"/>
            <a:ext cx="45262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E4E9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Protects brand and long-term margin</a:t>
            </a:r>
            <a:endParaRPr lang="en-US" sz="1350" dirty="0"/>
          </a:p>
        </p:txBody>
      </p:sp>
      <p:sp>
        <p:nvSpPr>
          <p:cNvPr id="30" name="Text 27"/>
          <p:cNvSpPr/>
          <p:nvPr/>
        </p:nvSpPr>
        <p:spPr>
          <a:xfrm>
            <a:off x="594360" y="5989320"/>
            <a:ext cx="109728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i="1" dirty="0">
                <a:solidFill>
                  <a:srgbClr val="63708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Just-in-time works when you make money on financing and volume — not on independent jewelry margins.</a:t>
            </a:r>
            <a:endParaRPr lang="en-US" sz="13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5F8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94360" y="621792"/>
            <a:ext cx="109728" cy="109728"/>
          </a:xfrm>
          <a:prstGeom prst="diamond">
            <a:avLst/>
          </a:prstGeom>
          <a:solidFill>
            <a:srgbClr val="2E6DF0"/>
          </a:solidFill>
          <a:ln/>
        </p:spPr>
      </p:sp>
      <p:sp>
        <p:nvSpPr>
          <p:cNvPr id="3" name="Text 1"/>
          <p:cNvSpPr/>
          <p:nvPr/>
        </p:nvSpPr>
        <p:spPr>
          <a:xfrm>
            <a:off x="795528" y="521208"/>
            <a:ext cx="91440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250" b="1" spc="300" kern="0" dirty="0">
                <a:solidFill>
                  <a:srgbClr val="2E6D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DEALING WITH AGE</a:t>
            </a:r>
            <a:endParaRPr lang="en-US" sz="1250" dirty="0"/>
          </a:p>
        </p:txBody>
      </p:sp>
      <p:sp>
        <p:nvSpPr>
          <p:cNvPr id="4" name="Text 2"/>
          <p:cNvSpPr/>
          <p:nvPr/>
        </p:nvSpPr>
        <p:spPr>
          <a:xfrm>
            <a:off x="548640" y="841248"/>
            <a:ext cx="1106424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3800"/>
              </a:lnSpc>
              <a:buNone/>
            </a:pPr>
            <a:r>
              <a:rPr lang="en-US" sz="3400" b="1" dirty="0">
                <a:solidFill>
                  <a:srgbClr val="0E1E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Move It Without Discounting</a:t>
            </a:r>
            <a:endParaRPr lang="en-US" sz="3400" dirty="0"/>
          </a:p>
        </p:txBody>
      </p:sp>
      <p:pic>
        <p:nvPicPr>
          <p:cNvPr id="5" name="Image 0" descr="/root/sissys_deck/logo_lockup_color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48640" y="6355080"/>
            <a:ext cx="868680" cy="206654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6796735" y="6400800"/>
            <a:ext cx="48463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spc="100" kern="0" dirty="0">
                <a:solidFill>
                  <a:srgbClr val="63708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Setting Margins  ·  Pricing Strategy</a:t>
            </a:r>
            <a:endParaRPr lang="en-US" sz="900" dirty="0"/>
          </a:p>
        </p:txBody>
      </p:sp>
      <p:sp>
        <p:nvSpPr>
          <p:cNvPr id="7" name="Text 4"/>
          <p:cNvSpPr/>
          <p:nvPr/>
        </p:nvSpPr>
        <p:spPr>
          <a:xfrm>
            <a:off x="594360" y="1737360"/>
            <a:ext cx="109728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2200"/>
              </a:lnSpc>
              <a:buNone/>
            </a:pPr>
            <a:r>
              <a:rPr lang="en-US" sz="1550" dirty="0">
                <a:solidFill>
                  <a:srgbClr val="1C2A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Every store accumulates aged pieces. How you clear them decides whether your brand survives the process.</a:t>
            </a:r>
            <a:endParaRPr lang="en-US" sz="1550" dirty="0"/>
          </a:p>
        </p:txBody>
      </p:sp>
      <p:sp>
        <p:nvSpPr>
          <p:cNvPr id="8" name="Shape 5"/>
          <p:cNvSpPr/>
          <p:nvPr/>
        </p:nvSpPr>
        <p:spPr>
          <a:xfrm>
            <a:off x="594360" y="2423160"/>
            <a:ext cx="5349240" cy="3429000"/>
          </a:xfrm>
          <a:prstGeom prst="roundRect">
            <a:avLst>
              <a:gd name="adj" fmla="val 2133"/>
            </a:avLst>
          </a:prstGeom>
          <a:solidFill>
            <a:srgbClr val="FFFFFF"/>
          </a:solidFill>
          <a:ln w="12700">
            <a:solidFill>
              <a:srgbClr val="DDE6F6"/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1005840" y="2697480"/>
            <a:ext cx="31089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900" b="1" dirty="0">
                <a:solidFill>
                  <a:srgbClr val="0E1E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DISCOUNTING</a:t>
            </a:r>
            <a:endParaRPr lang="en-US" sz="1900" dirty="0"/>
          </a:p>
        </p:txBody>
      </p:sp>
      <p:sp>
        <p:nvSpPr>
          <p:cNvPr id="10" name="Shape 7"/>
          <p:cNvSpPr/>
          <p:nvPr/>
        </p:nvSpPr>
        <p:spPr>
          <a:xfrm>
            <a:off x="3840480" y="2743200"/>
            <a:ext cx="1691640" cy="411480"/>
          </a:xfrm>
          <a:prstGeom prst="roundRect">
            <a:avLst>
              <a:gd name="adj" fmla="val 48889"/>
            </a:avLst>
          </a:prstGeom>
          <a:solidFill>
            <a:srgbClr val="E3EAF8"/>
          </a:solidFill>
          <a:ln/>
        </p:spPr>
      </p:sp>
      <p:sp>
        <p:nvSpPr>
          <p:cNvPr id="11" name="Text 8"/>
          <p:cNvSpPr/>
          <p:nvPr/>
        </p:nvSpPr>
        <p:spPr>
          <a:xfrm>
            <a:off x="3840480" y="2743200"/>
            <a:ext cx="169164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spc="50" kern="0" dirty="0">
                <a:solidFill>
                  <a:srgbClr val="2E6D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BRAND DAMAGE</a:t>
            </a:r>
            <a:endParaRPr lang="en-US" sz="1000" dirty="0"/>
          </a:p>
        </p:txBody>
      </p:sp>
      <p:sp>
        <p:nvSpPr>
          <p:cNvPr id="12" name="Shape 9"/>
          <p:cNvSpPr/>
          <p:nvPr/>
        </p:nvSpPr>
        <p:spPr>
          <a:xfrm>
            <a:off x="1024128" y="3401568"/>
            <a:ext cx="1097280" cy="0"/>
          </a:xfrm>
          <a:prstGeom prst="line">
            <a:avLst/>
          </a:prstGeom>
          <a:noFill/>
          <a:ln w="15875">
            <a:solidFill>
              <a:srgbClr val="2E6DF0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1005840" y="3712464"/>
            <a:ext cx="118872" cy="118872"/>
          </a:xfrm>
          <a:prstGeom prst="diamond">
            <a:avLst/>
          </a:prstGeom>
          <a:solidFill>
            <a:srgbClr val="2E6DF0"/>
          </a:solidFill>
          <a:ln/>
        </p:spPr>
      </p:sp>
      <p:sp>
        <p:nvSpPr>
          <p:cNvPr id="14" name="Text 11"/>
          <p:cNvSpPr/>
          <p:nvPr/>
        </p:nvSpPr>
        <p:spPr>
          <a:xfrm>
            <a:off x="1261872" y="3611880"/>
            <a:ext cx="448056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700"/>
              </a:lnSpc>
              <a:buNone/>
            </a:pPr>
            <a:r>
              <a:rPr lang="en-US" sz="1350" dirty="0">
                <a:solidFill>
                  <a:srgbClr val="1C2A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Trains customers to wait for markdowns</a:t>
            </a:r>
            <a:endParaRPr lang="en-US" sz="1350" dirty="0"/>
          </a:p>
        </p:txBody>
      </p:sp>
      <p:sp>
        <p:nvSpPr>
          <p:cNvPr id="15" name="Shape 12"/>
          <p:cNvSpPr/>
          <p:nvPr/>
        </p:nvSpPr>
        <p:spPr>
          <a:xfrm>
            <a:off x="1005840" y="4370832"/>
            <a:ext cx="118872" cy="118872"/>
          </a:xfrm>
          <a:prstGeom prst="diamond">
            <a:avLst/>
          </a:prstGeom>
          <a:solidFill>
            <a:srgbClr val="2E6DF0"/>
          </a:solidFill>
          <a:ln/>
        </p:spPr>
      </p:sp>
      <p:sp>
        <p:nvSpPr>
          <p:cNvPr id="16" name="Text 13"/>
          <p:cNvSpPr/>
          <p:nvPr/>
        </p:nvSpPr>
        <p:spPr>
          <a:xfrm>
            <a:off x="1261872" y="4270248"/>
            <a:ext cx="448056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700"/>
              </a:lnSpc>
              <a:buNone/>
            </a:pPr>
            <a:r>
              <a:rPr lang="en-US" sz="1350" dirty="0">
                <a:solidFill>
                  <a:srgbClr val="1C2A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Erodes price integrity across the store</a:t>
            </a:r>
            <a:endParaRPr lang="en-US" sz="1350" dirty="0"/>
          </a:p>
        </p:txBody>
      </p:sp>
      <p:sp>
        <p:nvSpPr>
          <p:cNvPr id="17" name="Shape 14"/>
          <p:cNvSpPr/>
          <p:nvPr/>
        </p:nvSpPr>
        <p:spPr>
          <a:xfrm>
            <a:off x="1005840" y="5029200"/>
            <a:ext cx="118872" cy="118872"/>
          </a:xfrm>
          <a:prstGeom prst="diamond">
            <a:avLst/>
          </a:prstGeom>
          <a:solidFill>
            <a:srgbClr val="2E6DF0"/>
          </a:solidFill>
          <a:ln/>
        </p:spPr>
      </p:sp>
      <p:sp>
        <p:nvSpPr>
          <p:cNvPr id="18" name="Text 15"/>
          <p:cNvSpPr/>
          <p:nvPr/>
        </p:nvSpPr>
        <p:spPr>
          <a:xfrm>
            <a:off x="1261872" y="4928616"/>
            <a:ext cx="448056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700"/>
              </a:lnSpc>
              <a:buNone/>
            </a:pPr>
            <a:r>
              <a:rPr lang="en-US" sz="1350" dirty="0">
                <a:solidFill>
                  <a:srgbClr val="1C2A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Often forces off-site or online dumping</a:t>
            </a:r>
            <a:endParaRPr lang="en-US" sz="1350" dirty="0"/>
          </a:p>
        </p:txBody>
      </p:sp>
      <p:sp>
        <p:nvSpPr>
          <p:cNvPr id="19" name="Shape 16"/>
          <p:cNvSpPr/>
          <p:nvPr/>
        </p:nvSpPr>
        <p:spPr>
          <a:xfrm>
            <a:off x="6172200" y="2423160"/>
            <a:ext cx="5349240" cy="3429000"/>
          </a:xfrm>
          <a:prstGeom prst="roundRect">
            <a:avLst>
              <a:gd name="adj" fmla="val 2133"/>
            </a:avLst>
          </a:prstGeom>
          <a:solidFill>
            <a:srgbClr val="0E1E44"/>
          </a:solidFill>
          <a:ln w="12700">
            <a:solidFill>
              <a:srgbClr val="0E1E44"/>
            </a:solidFill>
            <a:prstDash val="solid"/>
          </a:ln>
        </p:spPr>
      </p:sp>
      <p:sp>
        <p:nvSpPr>
          <p:cNvPr id="20" name="Text 17"/>
          <p:cNvSpPr/>
          <p:nvPr/>
        </p:nvSpPr>
        <p:spPr>
          <a:xfrm>
            <a:off x="6583680" y="2697480"/>
            <a:ext cx="31089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9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HIGH COMMISSIONS</a:t>
            </a:r>
            <a:endParaRPr lang="en-US" sz="1900" dirty="0"/>
          </a:p>
        </p:txBody>
      </p:sp>
      <p:sp>
        <p:nvSpPr>
          <p:cNvPr id="21" name="Shape 18"/>
          <p:cNvSpPr/>
          <p:nvPr/>
        </p:nvSpPr>
        <p:spPr>
          <a:xfrm>
            <a:off x="9418320" y="2743200"/>
            <a:ext cx="1691640" cy="411480"/>
          </a:xfrm>
          <a:prstGeom prst="roundRect">
            <a:avLst>
              <a:gd name="adj" fmla="val 48889"/>
            </a:avLst>
          </a:prstGeom>
          <a:solidFill>
            <a:srgbClr val="2E6DF0"/>
          </a:solidFill>
          <a:ln/>
        </p:spPr>
      </p:sp>
      <p:sp>
        <p:nvSpPr>
          <p:cNvPr id="22" name="Text 19"/>
          <p:cNvSpPr/>
          <p:nvPr/>
        </p:nvSpPr>
        <p:spPr>
          <a:xfrm>
            <a:off x="9418320" y="2743200"/>
            <a:ext cx="169164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spc="50" kern="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BRAND INTACT</a:t>
            </a:r>
            <a:endParaRPr lang="en-US" sz="1000" dirty="0"/>
          </a:p>
        </p:txBody>
      </p:sp>
      <p:sp>
        <p:nvSpPr>
          <p:cNvPr id="23" name="Shape 20"/>
          <p:cNvSpPr/>
          <p:nvPr/>
        </p:nvSpPr>
        <p:spPr>
          <a:xfrm>
            <a:off x="6601968" y="3401568"/>
            <a:ext cx="1097280" cy="0"/>
          </a:xfrm>
          <a:prstGeom prst="line">
            <a:avLst/>
          </a:prstGeom>
          <a:noFill/>
          <a:ln w="15875">
            <a:solidFill>
              <a:srgbClr val="2E6DF0"/>
            </a:solidFill>
            <a:prstDash val="solid"/>
          </a:ln>
        </p:spPr>
      </p:sp>
      <p:sp>
        <p:nvSpPr>
          <p:cNvPr id="24" name="Shape 21"/>
          <p:cNvSpPr/>
          <p:nvPr/>
        </p:nvSpPr>
        <p:spPr>
          <a:xfrm>
            <a:off x="6583680" y="3712464"/>
            <a:ext cx="118872" cy="118872"/>
          </a:xfrm>
          <a:prstGeom prst="diamond">
            <a:avLst/>
          </a:prstGeom>
          <a:solidFill>
            <a:srgbClr val="2E6DF0"/>
          </a:solidFill>
          <a:ln/>
        </p:spPr>
      </p:sp>
      <p:sp>
        <p:nvSpPr>
          <p:cNvPr id="25" name="Text 22"/>
          <p:cNvSpPr/>
          <p:nvPr/>
        </p:nvSpPr>
        <p:spPr>
          <a:xfrm>
            <a:off x="6839712" y="3611880"/>
            <a:ext cx="448056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700"/>
              </a:lnSpc>
              <a:buNone/>
            </a:pPr>
            <a:r>
              <a:rPr lang="en-US" sz="1350" dirty="0">
                <a:solidFill>
                  <a:srgbClr val="E4E9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Pay 20% commission instead of a 20–50% cut</a:t>
            </a:r>
            <a:endParaRPr lang="en-US" sz="1350" dirty="0"/>
          </a:p>
        </p:txBody>
      </p:sp>
      <p:sp>
        <p:nvSpPr>
          <p:cNvPr id="26" name="Shape 23"/>
          <p:cNvSpPr/>
          <p:nvPr/>
        </p:nvSpPr>
        <p:spPr>
          <a:xfrm>
            <a:off x="6583680" y="4370832"/>
            <a:ext cx="118872" cy="118872"/>
          </a:xfrm>
          <a:prstGeom prst="diamond">
            <a:avLst/>
          </a:prstGeom>
          <a:solidFill>
            <a:srgbClr val="2E6DF0"/>
          </a:solidFill>
          <a:ln/>
        </p:spPr>
      </p:sp>
      <p:sp>
        <p:nvSpPr>
          <p:cNvPr id="27" name="Text 24"/>
          <p:cNvSpPr/>
          <p:nvPr/>
        </p:nvSpPr>
        <p:spPr>
          <a:xfrm>
            <a:off x="6839712" y="4270248"/>
            <a:ext cx="448056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700"/>
              </a:lnSpc>
              <a:buNone/>
            </a:pPr>
            <a:r>
              <a:rPr lang="en-US" sz="1350" dirty="0">
                <a:solidFill>
                  <a:srgbClr val="E4E9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Your associates hustle to move it</a:t>
            </a:r>
            <a:endParaRPr lang="en-US" sz="1350" dirty="0"/>
          </a:p>
        </p:txBody>
      </p:sp>
      <p:sp>
        <p:nvSpPr>
          <p:cNvPr id="28" name="Shape 25"/>
          <p:cNvSpPr/>
          <p:nvPr/>
        </p:nvSpPr>
        <p:spPr>
          <a:xfrm>
            <a:off x="6583680" y="5029200"/>
            <a:ext cx="118872" cy="118872"/>
          </a:xfrm>
          <a:prstGeom prst="diamond">
            <a:avLst/>
          </a:prstGeom>
          <a:solidFill>
            <a:srgbClr val="2E6DF0"/>
          </a:solidFill>
          <a:ln/>
        </p:spPr>
      </p:sp>
      <p:sp>
        <p:nvSpPr>
          <p:cNvPr id="29" name="Text 26"/>
          <p:cNvSpPr/>
          <p:nvPr/>
        </p:nvSpPr>
        <p:spPr>
          <a:xfrm>
            <a:off x="6839712" y="4928616"/>
            <a:ext cx="448056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700"/>
              </a:lnSpc>
              <a:buNone/>
            </a:pPr>
            <a:r>
              <a:rPr lang="en-US" sz="1350" dirty="0">
                <a:solidFill>
                  <a:srgbClr val="E4E9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Fastest way out — with margin preserved</a:t>
            </a:r>
            <a:endParaRPr lang="en-US" sz="135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F5F8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94360" y="621792"/>
            <a:ext cx="109728" cy="109728"/>
          </a:xfrm>
          <a:prstGeom prst="diamond">
            <a:avLst/>
          </a:prstGeom>
          <a:solidFill>
            <a:srgbClr val="2E6DF0"/>
          </a:solidFill>
          <a:ln/>
        </p:spPr>
      </p:sp>
      <p:sp>
        <p:nvSpPr>
          <p:cNvPr id="3" name="Text 1"/>
          <p:cNvSpPr/>
          <p:nvPr/>
        </p:nvSpPr>
        <p:spPr>
          <a:xfrm>
            <a:off x="795528" y="521208"/>
            <a:ext cx="91440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250" b="1" spc="300" kern="0" dirty="0">
                <a:solidFill>
                  <a:srgbClr val="2E6D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MAKE IT YOURS</a:t>
            </a:r>
            <a:endParaRPr lang="en-US" sz="1250" dirty="0"/>
          </a:p>
        </p:txBody>
      </p:sp>
      <p:sp>
        <p:nvSpPr>
          <p:cNvPr id="4" name="Text 2"/>
          <p:cNvSpPr/>
          <p:nvPr/>
        </p:nvSpPr>
        <p:spPr>
          <a:xfrm>
            <a:off x="548640" y="841248"/>
            <a:ext cx="1106424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3800"/>
              </a:lnSpc>
              <a:buNone/>
            </a:pPr>
            <a:r>
              <a:rPr lang="en-US" sz="3400" b="1" dirty="0">
                <a:solidFill>
                  <a:srgbClr val="0E1E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Find Your Own Margins</a:t>
            </a:r>
            <a:endParaRPr lang="en-US" sz="3400" dirty="0"/>
          </a:p>
        </p:txBody>
      </p:sp>
      <p:pic>
        <p:nvPicPr>
          <p:cNvPr id="5" name="Image 0" descr="/root/sissys_deck/logo_lockup_color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48640" y="6355080"/>
            <a:ext cx="868680" cy="206654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6796735" y="6400800"/>
            <a:ext cx="48463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spc="100" kern="0" dirty="0">
                <a:solidFill>
                  <a:srgbClr val="63708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Setting Margins  ·  Pricing Strategy</a:t>
            </a:r>
            <a:endParaRPr lang="en-US" sz="900" dirty="0"/>
          </a:p>
        </p:txBody>
      </p:sp>
      <p:sp>
        <p:nvSpPr>
          <p:cNvPr id="7" name="Text 4"/>
          <p:cNvSpPr/>
          <p:nvPr/>
        </p:nvSpPr>
        <p:spPr>
          <a:xfrm>
            <a:off x="594360" y="1783080"/>
            <a:ext cx="548640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2400"/>
              </a:lnSpc>
              <a:buNone/>
            </a:pPr>
            <a:r>
              <a:rPr lang="en-US" sz="1600" dirty="0">
                <a:solidFill>
                  <a:srgbClr val="1C2A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There's no universal markup. Map your customer pathways, then taper margins up along them.</a:t>
            </a:r>
            <a:endParaRPr lang="en-US" sz="1600" dirty="0"/>
          </a:p>
        </p:txBody>
      </p:sp>
      <p:sp>
        <p:nvSpPr>
          <p:cNvPr id="8" name="Shape 5"/>
          <p:cNvSpPr/>
          <p:nvPr/>
        </p:nvSpPr>
        <p:spPr>
          <a:xfrm>
            <a:off x="640080" y="2816352"/>
            <a:ext cx="146304" cy="146304"/>
          </a:xfrm>
          <a:prstGeom prst="diamond">
            <a:avLst/>
          </a:prstGeom>
          <a:solidFill>
            <a:srgbClr val="2E6DF0"/>
          </a:solidFill>
          <a:ln/>
        </p:spPr>
      </p:sp>
      <p:sp>
        <p:nvSpPr>
          <p:cNvPr id="9" name="Text 6"/>
          <p:cNvSpPr/>
          <p:nvPr/>
        </p:nvSpPr>
        <p:spPr>
          <a:xfrm>
            <a:off x="914400" y="2697480"/>
            <a:ext cx="512064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800"/>
              </a:lnSpc>
              <a:buNone/>
            </a:pPr>
            <a:r>
              <a:rPr lang="en-US" sz="1450" b="1" dirty="0">
                <a:solidFill>
                  <a:srgbClr val="0E1E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Traffic drivers  —  </a:t>
            </a:r>
            <a:pPr indent="0" marL="0">
              <a:lnSpc>
                <a:spcPts val="1800"/>
              </a:lnSpc>
              <a:buNone/>
            </a:pPr>
            <a:r>
              <a:rPr lang="en-US" sz="1450" dirty="0">
                <a:solidFill>
                  <a:srgbClr val="1C2A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 actually brings new people in?</a:t>
            </a:r>
            <a:endParaRPr lang="en-US" sz="1450" dirty="0"/>
          </a:p>
        </p:txBody>
      </p:sp>
      <p:sp>
        <p:nvSpPr>
          <p:cNvPr id="10" name="Shape 7"/>
          <p:cNvSpPr/>
          <p:nvPr/>
        </p:nvSpPr>
        <p:spPr>
          <a:xfrm>
            <a:off x="640080" y="3593592"/>
            <a:ext cx="146304" cy="146304"/>
          </a:xfrm>
          <a:prstGeom prst="diamond">
            <a:avLst/>
          </a:prstGeom>
          <a:solidFill>
            <a:srgbClr val="2E6DF0"/>
          </a:solidFill>
          <a:ln/>
        </p:spPr>
      </p:sp>
      <p:sp>
        <p:nvSpPr>
          <p:cNvPr id="11" name="Text 8"/>
          <p:cNvSpPr/>
          <p:nvPr/>
        </p:nvSpPr>
        <p:spPr>
          <a:xfrm>
            <a:off x="914400" y="3474720"/>
            <a:ext cx="512064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800"/>
              </a:lnSpc>
              <a:buNone/>
            </a:pPr>
            <a:r>
              <a:rPr lang="en-US" sz="1450" b="1" dirty="0">
                <a:solidFill>
                  <a:srgbClr val="0E1E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big experiences  —  </a:t>
            </a:r>
            <a:pPr indent="0" marL="0">
              <a:lnSpc>
                <a:spcPts val="1800"/>
              </a:lnSpc>
              <a:buNone/>
            </a:pPr>
            <a:r>
              <a:rPr lang="en-US" sz="1450" dirty="0">
                <a:solidFill>
                  <a:srgbClr val="1C2A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Big diamonds in the case? What creates the “wow”?</a:t>
            </a:r>
            <a:endParaRPr lang="en-US" sz="1450" dirty="0"/>
          </a:p>
        </p:txBody>
      </p:sp>
      <p:sp>
        <p:nvSpPr>
          <p:cNvPr id="12" name="Shape 9"/>
          <p:cNvSpPr/>
          <p:nvPr/>
        </p:nvSpPr>
        <p:spPr>
          <a:xfrm>
            <a:off x="640080" y="4370832"/>
            <a:ext cx="146304" cy="146304"/>
          </a:xfrm>
          <a:prstGeom prst="diamond">
            <a:avLst/>
          </a:prstGeom>
          <a:solidFill>
            <a:srgbClr val="2E6DF0"/>
          </a:solidFill>
          <a:ln/>
        </p:spPr>
      </p:sp>
      <p:sp>
        <p:nvSpPr>
          <p:cNvPr id="13" name="Text 10"/>
          <p:cNvSpPr/>
          <p:nvPr/>
        </p:nvSpPr>
        <p:spPr>
          <a:xfrm>
            <a:off x="914400" y="4251960"/>
            <a:ext cx="512064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800"/>
              </a:lnSpc>
              <a:buNone/>
            </a:pPr>
            <a:r>
              <a:rPr lang="en-US" sz="1450" b="1" dirty="0">
                <a:solidFill>
                  <a:srgbClr val="0E1E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New vs. existing  —  </a:t>
            </a:r>
            <a:pPr indent="0" marL="0">
              <a:lnSpc>
                <a:spcPts val="1800"/>
              </a:lnSpc>
              <a:buNone/>
            </a:pPr>
            <a:r>
              <a:rPr lang="en-US" sz="1450" dirty="0">
                <a:solidFill>
                  <a:srgbClr val="1C2A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 do new buyers purchase vs. your regulars?</a:t>
            </a:r>
            <a:endParaRPr lang="en-US" sz="1450" dirty="0"/>
          </a:p>
        </p:txBody>
      </p:sp>
      <p:sp>
        <p:nvSpPr>
          <p:cNvPr id="14" name="Shape 11"/>
          <p:cNvSpPr/>
          <p:nvPr/>
        </p:nvSpPr>
        <p:spPr>
          <a:xfrm>
            <a:off x="640080" y="5148072"/>
            <a:ext cx="146304" cy="146304"/>
          </a:xfrm>
          <a:prstGeom prst="diamond">
            <a:avLst/>
          </a:prstGeom>
          <a:solidFill>
            <a:srgbClr val="2E6DF0"/>
          </a:solidFill>
          <a:ln/>
        </p:spPr>
      </p:sp>
      <p:sp>
        <p:nvSpPr>
          <p:cNvPr id="15" name="Text 12"/>
          <p:cNvSpPr/>
          <p:nvPr/>
        </p:nvSpPr>
        <p:spPr>
          <a:xfrm>
            <a:off x="914400" y="5029200"/>
            <a:ext cx="512064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800"/>
              </a:lnSpc>
              <a:buNone/>
            </a:pPr>
            <a:r>
              <a:rPr lang="en-US" sz="1450" b="1" dirty="0">
                <a:solidFill>
                  <a:srgbClr val="0E1E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What's next  —  </a:t>
            </a:r>
            <a:pPr indent="0" marL="0">
              <a:lnSpc>
                <a:spcPts val="1800"/>
              </a:lnSpc>
              <a:buNone/>
            </a:pPr>
            <a:r>
              <a:rPr lang="en-US" sz="1450" dirty="0">
                <a:solidFill>
                  <a:srgbClr val="1C2A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After the first sale, what do you sell them next?</a:t>
            </a:r>
            <a:endParaRPr lang="en-US" sz="1450" dirty="0"/>
          </a:p>
        </p:txBody>
      </p:sp>
      <p:sp>
        <p:nvSpPr>
          <p:cNvPr id="16" name="Shape 13"/>
          <p:cNvSpPr/>
          <p:nvPr/>
        </p:nvSpPr>
        <p:spPr>
          <a:xfrm>
            <a:off x="6537960" y="1783080"/>
            <a:ext cx="5029200" cy="4160520"/>
          </a:xfrm>
          <a:prstGeom prst="roundRect">
            <a:avLst>
              <a:gd name="adj" fmla="val 1758"/>
            </a:avLst>
          </a:prstGeom>
          <a:solidFill>
            <a:srgbClr val="0E1E44"/>
          </a:solidFill>
          <a:ln/>
        </p:spPr>
      </p:sp>
      <p:sp>
        <p:nvSpPr>
          <p:cNvPr id="17" name="Text 14"/>
          <p:cNvSpPr/>
          <p:nvPr/>
        </p:nvSpPr>
        <p:spPr>
          <a:xfrm>
            <a:off x="6949440" y="2103120"/>
            <a:ext cx="42976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150" kern="0" dirty="0">
                <a:solidFill>
                  <a:srgbClr val="B9C7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YOUR POS WON'T SHOW YOU THIS</a:t>
            </a:r>
            <a:endParaRPr lang="en-US" sz="1300" dirty="0"/>
          </a:p>
        </p:txBody>
      </p:sp>
      <p:sp>
        <p:nvSpPr>
          <p:cNvPr id="18" name="Shape 15"/>
          <p:cNvSpPr/>
          <p:nvPr/>
        </p:nvSpPr>
        <p:spPr>
          <a:xfrm>
            <a:off x="6967728" y="2532888"/>
            <a:ext cx="1280160" cy="0"/>
          </a:xfrm>
          <a:prstGeom prst="line">
            <a:avLst/>
          </a:prstGeom>
          <a:noFill/>
          <a:ln w="15875">
            <a:solidFill>
              <a:srgbClr val="2E6DF0"/>
            </a:solidFill>
            <a:prstDash val="solid"/>
          </a:ln>
        </p:spPr>
      </p:sp>
      <p:sp>
        <p:nvSpPr>
          <p:cNvPr id="19" name="Text 16"/>
          <p:cNvSpPr/>
          <p:nvPr/>
        </p:nvSpPr>
        <p:spPr>
          <a:xfrm>
            <a:off x="6949440" y="2743200"/>
            <a:ext cx="4297680" cy="21945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2300"/>
              </a:lnSpc>
              <a:buNone/>
            </a:pPr>
            <a:r>
              <a:rPr lang="en-US" sz="1500" dirty="0">
                <a:solidFill>
                  <a:srgbClr val="D6DCE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Most point-of-sale systems can't surface customer pathways easily. That's the gap AccountRetail — JewelLink's inventory &amp; analytics system — is built to close, showing what new vs. existing customers buy and where to taper margins up.</a:t>
            </a:r>
            <a:endParaRPr lang="en-US" sz="1500" dirty="0"/>
          </a:p>
        </p:txBody>
      </p:sp>
      <p:sp>
        <p:nvSpPr>
          <p:cNvPr id="20" name="Text 17"/>
          <p:cNvSpPr/>
          <p:nvPr/>
        </p:nvSpPr>
        <p:spPr>
          <a:xfrm>
            <a:off x="6949440" y="5029200"/>
            <a:ext cx="429768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50" b="1" i="1" dirty="0">
                <a:solidFill>
                  <a:srgbClr val="B9C7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Taper margins up, and up, along the path.</a:t>
            </a:r>
            <a:endParaRPr lang="en-US" sz="155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F5F8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94360" y="621792"/>
            <a:ext cx="109728" cy="109728"/>
          </a:xfrm>
          <a:prstGeom prst="diamond">
            <a:avLst/>
          </a:prstGeom>
          <a:solidFill>
            <a:srgbClr val="2E6DF0"/>
          </a:solidFill>
          <a:ln/>
        </p:spPr>
      </p:sp>
      <p:sp>
        <p:nvSpPr>
          <p:cNvPr id="3" name="Text 1"/>
          <p:cNvSpPr/>
          <p:nvPr/>
        </p:nvSpPr>
        <p:spPr>
          <a:xfrm>
            <a:off x="795528" y="521208"/>
            <a:ext cx="91440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250" b="1" spc="300" kern="0" dirty="0">
                <a:solidFill>
                  <a:srgbClr val="2E6D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SPECIALIZE THE MIX</a:t>
            </a:r>
            <a:endParaRPr lang="en-US" sz="1250" dirty="0"/>
          </a:p>
        </p:txBody>
      </p:sp>
      <p:sp>
        <p:nvSpPr>
          <p:cNvPr id="4" name="Text 2"/>
          <p:cNvSpPr/>
          <p:nvPr/>
        </p:nvSpPr>
        <p:spPr>
          <a:xfrm>
            <a:off x="548640" y="841248"/>
            <a:ext cx="1106424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3800"/>
              </a:lnSpc>
              <a:buNone/>
            </a:pPr>
            <a:r>
              <a:rPr lang="en-US" sz="3400" b="1" dirty="0">
                <a:solidFill>
                  <a:srgbClr val="0E1E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Branded vs. Non-Branded</a:t>
            </a:r>
            <a:endParaRPr lang="en-US" sz="3400" dirty="0"/>
          </a:p>
        </p:txBody>
      </p:sp>
      <p:pic>
        <p:nvPicPr>
          <p:cNvPr id="5" name="Image 0" descr="/root/sissys_deck/logo_lockup_color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48640" y="6355080"/>
            <a:ext cx="868680" cy="206654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6796735" y="6400800"/>
            <a:ext cx="48463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spc="100" kern="0" dirty="0">
                <a:solidFill>
                  <a:srgbClr val="63708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Setting Margins  ·  Pricing Strategy</a:t>
            </a:r>
            <a:endParaRPr lang="en-US" sz="900" dirty="0"/>
          </a:p>
        </p:txBody>
      </p:sp>
      <p:sp>
        <p:nvSpPr>
          <p:cNvPr id="7" name="Text 4"/>
          <p:cNvSpPr/>
          <p:nvPr/>
        </p:nvSpPr>
        <p:spPr>
          <a:xfrm>
            <a:off x="594360" y="1737360"/>
            <a:ext cx="109728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2200"/>
              </a:lnSpc>
              <a:buNone/>
            </a:pPr>
            <a:r>
              <a:rPr lang="en-US" sz="1550" dirty="0">
                <a:solidFill>
                  <a:srgbClr val="1C2A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Brands earn their place — but know what they do to your margins, and where your real profit hides.</a:t>
            </a:r>
            <a:endParaRPr lang="en-US" sz="1550" dirty="0"/>
          </a:p>
        </p:txBody>
      </p:sp>
      <p:sp>
        <p:nvSpPr>
          <p:cNvPr id="8" name="Shape 5"/>
          <p:cNvSpPr/>
          <p:nvPr/>
        </p:nvSpPr>
        <p:spPr>
          <a:xfrm>
            <a:off x="594360" y="2423160"/>
            <a:ext cx="5349240" cy="3429000"/>
          </a:xfrm>
          <a:prstGeom prst="roundRect">
            <a:avLst>
              <a:gd name="adj" fmla="val 2133"/>
            </a:avLst>
          </a:prstGeom>
          <a:solidFill>
            <a:srgbClr val="FFFFFF"/>
          </a:solidFill>
          <a:ln w="12700">
            <a:solidFill>
              <a:srgbClr val="DDE6F6"/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960120" y="2651760"/>
            <a:ext cx="466344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100" kern="0" dirty="0">
                <a:solidFill>
                  <a:srgbClr val="0E1E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 BRANDS GIVE YOU</a:t>
            </a:r>
            <a:endParaRPr lang="en-US" sz="1300" dirty="0"/>
          </a:p>
        </p:txBody>
      </p:sp>
      <p:sp>
        <p:nvSpPr>
          <p:cNvPr id="10" name="Shape 7"/>
          <p:cNvSpPr/>
          <p:nvPr/>
        </p:nvSpPr>
        <p:spPr>
          <a:xfrm>
            <a:off x="978408" y="3108960"/>
            <a:ext cx="1097280" cy="0"/>
          </a:xfrm>
          <a:prstGeom prst="line">
            <a:avLst/>
          </a:prstGeom>
          <a:noFill/>
          <a:ln w="15875">
            <a:solidFill>
              <a:srgbClr val="2E6DF0"/>
            </a:solidFill>
            <a:prstDash val="solid"/>
          </a:ln>
        </p:spPr>
      </p:sp>
      <p:sp>
        <p:nvSpPr>
          <p:cNvPr id="11" name="Shape 8"/>
          <p:cNvSpPr/>
          <p:nvPr/>
        </p:nvSpPr>
        <p:spPr>
          <a:xfrm>
            <a:off x="978408" y="3410712"/>
            <a:ext cx="118872" cy="118872"/>
          </a:xfrm>
          <a:prstGeom prst="diamond">
            <a:avLst/>
          </a:prstGeom>
          <a:solidFill>
            <a:srgbClr val="2E6DF0"/>
          </a:solidFill>
          <a:ln/>
        </p:spPr>
      </p:sp>
      <p:sp>
        <p:nvSpPr>
          <p:cNvPr id="12" name="Text 9"/>
          <p:cNvSpPr/>
          <p:nvPr/>
        </p:nvSpPr>
        <p:spPr>
          <a:xfrm>
            <a:off x="1234440" y="3310128"/>
            <a:ext cx="45262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1C2A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Stock-balancing plans</a:t>
            </a:r>
            <a:endParaRPr lang="en-US" sz="1350" dirty="0"/>
          </a:p>
        </p:txBody>
      </p:sp>
      <p:sp>
        <p:nvSpPr>
          <p:cNvPr id="13" name="Shape 10"/>
          <p:cNvSpPr/>
          <p:nvPr/>
        </p:nvSpPr>
        <p:spPr>
          <a:xfrm>
            <a:off x="978408" y="4069080"/>
            <a:ext cx="118872" cy="118872"/>
          </a:xfrm>
          <a:prstGeom prst="diamond">
            <a:avLst/>
          </a:prstGeom>
          <a:solidFill>
            <a:srgbClr val="2E6DF0"/>
          </a:solidFill>
          <a:ln/>
        </p:spPr>
      </p:sp>
      <p:sp>
        <p:nvSpPr>
          <p:cNvPr id="14" name="Text 11"/>
          <p:cNvSpPr/>
          <p:nvPr/>
        </p:nvSpPr>
        <p:spPr>
          <a:xfrm>
            <a:off x="1234440" y="3968496"/>
            <a:ext cx="45262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1C2A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Traffic driving</a:t>
            </a:r>
            <a:endParaRPr lang="en-US" sz="1350" dirty="0"/>
          </a:p>
        </p:txBody>
      </p:sp>
      <p:sp>
        <p:nvSpPr>
          <p:cNvPr id="15" name="Shape 12"/>
          <p:cNvSpPr/>
          <p:nvPr/>
        </p:nvSpPr>
        <p:spPr>
          <a:xfrm>
            <a:off x="978408" y="4727448"/>
            <a:ext cx="118872" cy="118872"/>
          </a:xfrm>
          <a:prstGeom prst="diamond">
            <a:avLst/>
          </a:prstGeom>
          <a:solidFill>
            <a:srgbClr val="2E6DF0"/>
          </a:solidFill>
          <a:ln/>
        </p:spPr>
      </p:sp>
      <p:sp>
        <p:nvSpPr>
          <p:cNvPr id="16" name="Text 13"/>
          <p:cNvSpPr/>
          <p:nvPr/>
        </p:nvSpPr>
        <p:spPr>
          <a:xfrm>
            <a:off x="1234440" y="4626864"/>
            <a:ext cx="45262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1C2A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Built-in brand recognition</a:t>
            </a:r>
            <a:endParaRPr lang="en-US" sz="1350" dirty="0"/>
          </a:p>
        </p:txBody>
      </p:sp>
      <p:sp>
        <p:nvSpPr>
          <p:cNvPr id="17" name="Shape 14"/>
          <p:cNvSpPr/>
          <p:nvPr/>
        </p:nvSpPr>
        <p:spPr>
          <a:xfrm>
            <a:off x="978408" y="5385816"/>
            <a:ext cx="118872" cy="118872"/>
          </a:xfrm>
          <a:prstGeom prst="diamond">
            <a:avLst/>
          </a:prstGeom>
          <a:solidFill>
            <a:srgbClr val="2E6DF0"/>
          </a:solidFill>
          <a:ln/>
        </p:spPr>
      </p:sp>
      <p:sp>
        <p:nvSpPr>
          <p:cNvPr id="18" name="Text 15"/>
          <p:cNvSpPr/>
          <p:nvPr/>
        </p:nvSpPr>
        <p:spPr>
          <a:xfrm>
            <a:off x="1234440" y="5285232"/>
            <a:ext cx="45262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1C2A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But: sold in hundreds of stores → competitive, trendy, fast — they pull your margins down</a:t>
            </a:r>
            <a:endParaRPr lang="en-US" sz="1350" dirty="0"/>
          </a:p>
        </p:txBody>
      </p:sp>
      <p:sp>
        <p:nvSpPr>
          <p:cNvPr id="19" name="Shape 16"/>
          <p:cNvSpPr/>
          <p:nvPr/>
        </p:nvSpPr>
        <p:spPr>
          <a:xfrm>
            <a:off x="6172200" y="2423160"/>
            <a:ext cx="5349240" cy="3429000"/>
          </a:xfrm>
          <a:prstGeom prst="roundRect">
            <a:avLst>
              <a:gd name="adj" fmla="val 2133"/>
            </a:avLst>
          </a:prstGeom>
          <a:solidFill>
            <a:srgbClr val="0E1E44"/>
          </a:solidFill>
          <a:ln w="12700">
            <a:solidFill>
              <a:srgbClr val="0E1E44"/>
            </a:solidFill>
            <a:prstDash val="solid"/>
          </a:ln>
        </p:spPr>
      </p:sp>
      <p:sp>
        <p:nvSpPr>
          <p:cNvPr id="20" name="Text 17"/>
          <p:cNvSpPr/>
          <p:nvPr/>
        </p:nvSpPr>
        <p:spPr>
          <a:xfrm>
            <a:off x="6537960" y="2651760"/>
            <a:ext cx="466344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100" kern="0" dirty="0">
                <a:solidFill>
                  <a:srgbClr val="B9C7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WHERE MARGIN LIVES</a:t>
            </a:r>
            <a:endParaRPr lang="en-US" sz="1300" dirty="0"/>
          </a:p>
        </p:txBody>
      </p:sp>
      <p:sp>
        <p:nvSpPr>
          <p:cNvPr id="21" name="Shape 18"/>
          <p:cNvSpPr/>
          <p:nvPr/>
        </p:nvSpPr>
        <p:spPr>
          <a:xfrm>
            <a:off x="6556248" y="3108960"/>
            <a:ext cx="1097280" cy="0"/>
          </a:xfrm>
          <a:prstGeom prst="line">
            <a:avLst/>
          </a:prstGeom>
          <a:noFill/>
          <a:ln w="15875">
            <a:solidFill>
              <a:srgbClr val="2E6DF0"/>
            </a:solidFill>
            <a:prstDash val="solid"/>
          </a:ln>
        </p:spPr>
      </p:sp>
      <p:sp>
        <p:nvSpPr>
          <p:cNvPr id="22" name="Shape 19"/>
          <p:cNvSpPr/>
          <p:nvPr/>
        </p:nvSpPr>
        <p:spPr>
          <a:xfrm>
            <a:off x="6556248" y="3410712"/>
            <a:ext cx="118872" cy="118872"/>
          </a:xfrm>
          <a:prstGeom prst="diamond">
            <a:avLst/>
          </a:prstGeom>
          <a:solidFill>
            <a:srgbClr val="2E6DF0"/>
          </a:solidFill>
          <a:ln/>
        </p:spPr>
      </p:sp>
      <p:sp>
        <p:nvSpPr>
          <p:cNvPr id="23" name="Text 20"/>
          <p:cNvSpPr/>
          <p:nvPr/>
        </p:nvSpPr>
        <p:spPr>
          <a:xfrm>
            <a:off x="6812280" y="3310128"/>
            <a:ext cx="45262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E4E9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Non-branded fashion that isn't easily shoppable</a:t>
            </a:r>
            <a:endParaRPr lang="en-US" sz="1350" dirty="0"/>
          </a:p>
        </p:txBody>
      </p:sp>
      <p:sp>
        <p:nvSpPr>
          <p:cNvPr id="24" name="Shape 21"/>
          <p:cNvSpPr/>
          <p:nvPr/>
        </p:nvSpPr>
        <p:spPr>
          <a:xfrm>
            <a:off x="6556248" y="4069080"/>
            <a:ext cx="118872" cy="118872"/>
          </a:xfrm>
          <a:prstGeom prst="diamond">
            <a:avLst/>
          </a:prstGeom>
          <a:solidFill>
            <a:srgbClr val="2E6DF0"/>
          </a:solidFill>
          <a:ln/>
        </p:spPr>
      </p:sp>
      <p:sp>
        <p:nvSpPr>
          <p:cNvPr id="25" name="Text 22"/>
          <p:cNvSpPr/>
          <p:nvPr/>
        </p:nvSpPr>
        <p:spPr>
          <a:xfrm>
            <a:off x="6812280" y="3968496"/>
            <a:ext cx="45262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E4E9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One-of-a-kind pieces carry the most weight</a:t>
            </a:r>
            <a:endParaRPr lang="en-US" sz="1350" dirty="0"/>
          </a:p>
        </p:txBody>
      </p:sp>
      <p:sp>
        <p:nvSpPr>
          <p:cNvPr id="26" name="Shape 23"/>
          <p:cNvSpPr/>
          <p:nvPr/>
        </p:nvSpPr>
        <p:spPr>
          <a:xfrm>
            <a:off x="6556248" y="4727448"/>
            <a:ext cx="118872" cy="118872"/>
          </a:xfrm>
          <a:prstGeom prst="diamond">
            <a:avLst/>
          </a:prstGeom>
          <a:solidFill>
            <a:srgbClr val="2E6DF0"/>
          </a:solidFill>
          <a:ln/>
        </p:spPr>
      </p:sp>
      <p:sp>
        <p:nvSpPr>
          <p:cNvPr id="27" name="Text 24"/>
          <p:cNvSpPr/>
          <p:nvPr/>
        </p:nvSpPr>
        <p:spPr>
          <a:xfrm>
            <a:off x="6812280" y="4626864"/>
            <a:ext cx="45262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E4E9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Less price transparency, more pricing freedom</a:t>
            </a:r>
            <a:endParaRPr lang="en-US" sz="1350" dirty="0"/>
          </a:p>
        </p:txBody>
      </p:sp>
      <p:sp>
        <p:nvSpPr>
          <p:cNvPr id="28" name="Shape 25"/>
          <p:cNvSpPr/>
          <p:nvPr/>
        </p:nvSpPr>
        <p:spPr>
          <a:xfrm>
            <a:off x="6556248" y="5385816"/>
            <a:ext cx="118872" cy="118872"/>
          </a:xfrm>
          <a:prstGeom prst="diamond">
            <a:avLst/>
          </a:prstGeom>
          <a:solidFill>
            <a:srgbClr val="2E6DF0"/>
          </a:solidFill>
          <a:ln/>
        </p:spPr>
      </p:sp>
      <p:sp>
        <p:nvSpPr>
          <p:cNvPr id="29" name="Text 26"/>
          <p:cNvSpPr/>
          <p:nvPr/>
        </p:nvSpPr>
        <p:spPr>
          <a:xfrm>
            <a:off x="6812280" y="5285232"/>
            <a:ext cx="45262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E4E9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Balance the mix with asset vs. memo</a:t>
            </a:r>
            <a:endParaRPr lang="en-US" sz="135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F5F8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94360" y="621792"/>
            <a:ext cx="109728" cy="109728"/>
          </a:xfrm>
          <a:prstGeom prst="diamond">
            <a:avLst/>
          </a:prstGeom>
          <a:solidFill>
            <a:srgbClr val="2E6DF0"/>
          </a:solidFill>
          <a:ln/>
        </p:spPr>
      </p:sp>
      <p:sp>
        <p:nvSpPr>
          <p:cNvPr id="3" name="Text 1"/>
          <p:cNvSpPr/>
          <p:nvPr/>
        </p:nvSpPr>
        <p:spPr>
          <a:xfrm>
            <a:off x="795528" y="521208"/>
            <a:ext cx="91440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250" b="1" spc="300" kern="0" dirty="0">
                <a:solidFill>
                  <a:srgbClr val="2E6D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 SUMMARY</a:t>
            </a:r>
            <a:endParaRPr lang="en-US" sz="1250" dirty="0"/>
          </a:p>
        </p:txBody>
      </p:sp>
      <p:sp>
        <p:nvSpPr>
          <p:cNvPr id="4" name="Text 2"/>
          <p:cNvSpPr/>
          <p:nvPr/>
        </p:nvSpPr>
        <p:spPr>
          <a:xfrm>
            <a:off x="548640" y="841248"/>
            <a:ext cx="1106424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3800"/>
              </a:lnSpc>
              <a:buNone/>
            </a:pPr>
            <a:r>
              <a:rPr lang="en-US" sz="3400" b="1" dirty="0">
                <a:solidFill>
                  <a:srgbClr val="0E1E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Margin Playbook</a:t>
            </a:r>
            <a:endParaRPr lang="en-US" sz="3400" dirty="0"/>
          </a:p>
        </p:txBody>
      </p:sp>
      <p:pic>
        <p:nvPicPr>
          <p:cNvPr id="5" name="Image 0" descr="/root/sissys_deck/logo_lockup_color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48640" y="6355080"/>
            <a:ext cx="868680" cy="206654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6796735" y="6400800"/>
            <a:ext cx="48463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spc="100" kern="0" dirty="0">
                <a:solidFill>
                  <a:srgbClr val="63708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Setting Margins  ·  Pricing Strategy</a:t>
            </a:r>
            <a:endParaRPr lang="en-US" sz="900" dirty="0"/>
          </a:p>
        </p:txBody>
      </p:sp>
      <p:sp>
        <p:nvSpPr>
          <p:cNvPr id="7" name="Shape 4"/>
          <p:cNvSpPr/>
          <p:nvPr/>
        </p:nvSpPr>
        <p:spPr>
          <a:xfrm>
            <a:off x="594360" y="1783080"/>
            <a:ext cx="5349240" cy="1234440"/>
          </a:xfrm>
          <a:prstGeom prst="roundRect">
            <a:avLst>
              <a:gd name="adj" fmla="val 5926"/>
            </a:avLst>
          </a:prstGeom>
          <a:solidFill>
            <a:srgbClr val="FFFFFF"/>
          </a:solidFill>
          <a:ln w="12700">
            <a:solidFill>
              <a:srgbClr val="DDE6F6"/>
            </a:solidFill>
            <a:prstDash val="solid"/>
          </a:ln>
        </p:spPr>
      </p:sp>
      <p:sp>
        <p:nvSpPr>
          <p:cNvPr id="8" name="Shape 5"/>
          <p:cNvSpPr/>
          <p:nvPr/>
        </p:nvSpPr>
        <p:spPr>
          <a:xfrm>
            <a:off x="886968" y="2240280"/>
            <a:ext cx="256032" cy="256032"/>
          </a:xfrm>
          <a:prstGeom prst="diamond">
            <a:avLst/>
          </a:prstGeom>
          <a:solidFill>
            <a:srgbClr val="2E6DF0"/>
          </a:solidFill>
          <a:ln/>
        </p:spPr>
      </p:sp>
      <p:sp>
        <p:nvSpPr>
          <p:cNvPr id="9" name="Text 6"/>
          <p:cNvSpPr/>
          <p:nvPr/>
        </p:nvSpPr>
        <p:spPr>
          <a:xfrm>
            <a:off x="1280160" y="1929384"/>
            <a:ext cx="44805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50" b="1" dirty="0">
                <a:solidFill>
                  <a:srgbClr val="0E1E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Judge return on inventory</a:t>
            </a:r>
            <a:endParaRPr lang="en-US" sz="1550" dirty="0"/>
          </a:p>
        </p:txBody>
      </p:sp>
      <p:sp>
        <p:nvSpPr>
          <p:cNvPr id="10" name="Text 7"/>
          <p:cNvSpPr/>
          <p:nvPr/>
        </p:nvSpPr>
        <p:spPr>
          <a:xfrm>
            <a:off x="1280160" y="2276856"/>
            <a:ext cx="452628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600"/>
              </a:lnSpc>
              <a:buNone/>
            </a:pPr>
            <a:r>
              <a:rPr lang="en-US" sz="1250" dirty="0">
                <a:solidFill>
                  <a:srgbClr val="1C2A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Not markup or turn alone — the money the asset earns in its space.</a:t>
            </a:r>
            <a:endParaRPr lang="en-US" sz="1250" dirty="0"/>
          </a:p>
        </p:txBody>
      </p:sp>
      <p:sp>
        <p:nvSpPr>
          <p:cNvPr id="11" name="Shape 8"/>
          <p:cNvSpPr/>
          <p:nvPr/>
        </p:nvSpPr>
        <p:spPr>
          <a:xfrm>
            <a:off x="6172200" y="1783080"/>
            <a:ext cx="5349240" cy="1234440"/>
          </a:xfrm>
          <a:prstGeom prst="roundRect">
            <a:avLst>
              <a:gd name="adj" fmla="val 5926"/>
            </a:avLst>
          </a:prstGeom>
          <a:solidFill>
            <a:srgbClr val="FFFFFF"/>
          </a:solidFill>
          <a:ln w="12700">
            <a:solidFill>
              <a:srgbClr val="DDE6F6"/>
            </a:solidFill>
            <a:prstDash val="solid"/>
          </a:ln>
        </p:spPr>
      </p:sp>
      <p:sp>
        <p:nvSpPr>
          <p:cNvPr id="12" name="Shape 9"/>
          <p:cNvSpPr/>
          <p:nvPr/>
        </p:nvSpPr>
        <p:spPr>
          <a:xfrm>
            <a:off x="6464808" y="2240280"/>
            <a:ext cx="256032" cy="256032"/>
          </a:xfrm>
          <a:prstGeom prst="diamond">
            <a:avLst/>
          </a:prstGeom>
          <a:solidFill>
            <a:srgbClr val="2E6DF0"/>
          </a:solidFill>
          <a:ln/>
        </p:spPr>
      </p:sp>
      <p:sp>
        <p:nvSpPr>
          <p:cNvPr id="13" name="Text 10"/>
          <p:cNvSpPr/>
          <p:nvPr/>
        </p:nvSpPr>
        <p:spPr>
          <a:xfrm>
            <a:off x="6858000" y="1929384"/>
            <a:ext cx="44805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50" b="1" dirty="0">
                <a:solidFill>
                  <a:srgbClr val="0E1E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Turn is part of return</a:t>
            </a:r>
            <a:endParaRPr lang="en-US" sz="1550" dirty="0"/>
          </a:p>
        </p:txBody>
      </p:sp>
      <p:sp>
        <p:nvSpPr>
          <p:cNvPr id="14" name="Text 11"/>
          <p:cNvSpPr/>
          <p:nvPr/>
        </p:nvSpPr>
        <p:spPr>
          <a:xfrm>
            <a:off x="6858000" y="2276856"/>
            <a:ext cx="452628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600"/>
              </a:lnSpc>
              <a:buNone/>
            </a:pPr>
            <a:r>
              <a:rPr lang="en-US" sz="1250" dirty="0">
                <a:solidFill>
                  <a:srgbClr val="1C2A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Slow-moving stock eats margin, so slower lines need higher margins.</a:t>
            </a:r>
            <a:endParaRPr lang="en-US" sz="1250" dirty="0"/>
          </a:p>
        </p:txBody>
      </p:sp>
      <p:sp>
        <p:nvSpPr>
          <p:cNvPr id="15" name="Shape 12"/>
          <p:cNvSpPr/>
          <p:nvPr/>
        </p:nvSpPr>
        <p:spPr>
          <a:xfrm>
            <a:off x="594360" y="3200400"/>
            <a:ext cx="5349240" cy="1234440"/>
          </a:xfrm>
          <a:prstGeom prst="roundRect">
            <a:avLst>
              <a:gd name="adj" fmla="val 5926"/>
            </a:avLst>
          </a:prstGeom>
          <a:solidFill>
            <a:srgbClr val="FFFFFF"/>
          </a:solidFill>
          <a:ln w="12700">
            <a:solidFill>
              <a:srgbClr val="DDE6F6"/>
            </a:solidFill>
            <a:prstDash val="solid"/>
          </a:ln>
        </p:spPr>
      </p:sp>
      <p:sp>
        <p:nvSpPr>
          <p:cNvPr id="16" name="Shape 13"/>
          <p:cNvSpPr/>
          <p:nvPr/>
        </p:nvSpPr>
        <p:spPr>
          <a:xfrm>
            <a:off x="886968" y="3657600"/>
            <a:ext cx="256032" cy="256032"/>
          </a:xfrm>
          <a:prstGeom prst="diamond">
            <a:avLst/>
          </a:prstGeom>
          <a:solidFill>
            <a:srgbClr val="2E6DF0"/>
          </a:solidFill>
          <a:ln/>
        </p:spPr>
      </p:sp>
      <p:sp>
        <p:nvSpPr>
          <p:cNvPr id="17" name="Text 14"/>
          <p:cNvSpPr/>
          <p:nvPr/>
        </p:nvSpPr>
        <p:spPr>
          <a:xfrm>
            <a:off x="1280160" y="3346704"/>
            <a:ext cx="44805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50" b="1" dirty="0">
                <a:solidFill>
                  <a:srgbClr val="0E1E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Price to competitiveness</a:t>
            </a:r>
            <a:endParaRPr lang="en-US" sz="1550" dirty="0"/>
          </a:p>
        </p:txBody>
      </p:sp>
      <p:sp>
        <p:nvSpPr>
          <p:cNvPr id="18" name="Text 15"/>
          <p:cNvSpPr/>
          <p:nvPr/>
        </p:nvSpPr>
        <p:spPr>
          <a:xfrm>
            <a:off x="1280160" y="3694176"/>
            <a:ext cx="452628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600"/>
              </a:lnSpc>
              <a:buNone/>
            </a:pPr>
            <a:r>
              <a:rPr lang="en-US" sz="1250" dirty="0">
                <a:solidFill>
                  <a:srgbClr val="1C2A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Fair on shoppable items; set your price on the unique.</a:t>
            </a:r>
            <a:endParaRPr lang="en-US" sz="1250" dirty="0"/>
          </a:p>
        </p:txBody>
      </p:sp>
      <p:sp>
        <p:nvSpPr>
          <p:cNvPr id="19" name="Shape 16"/>
          <p:cNvSpPr/>
          <p:nvPr/>
        </p:nvSpPr>
        <p:spPr>
          <a:xfrm>
            <a:off x="6172200" y="3200400"/>
            <a:ext cx="5349240" cy="1234440"/>
          </a:xfrm>
          <a:prstGeom prst="roundRect">
            <a:avLst>
              <a:gd name="adj" fmla="val 5926"/>
            </a:avLst>
          </a:prstGeom>
          <a:solidFill>
            <a:srgbClr val="FFFFFF"/>
          </a:solidFill>
          <a:ln w="12700">
            <a:solidFill>
              <a:srgbClr val="DDE6F6"/>
            </a:solidFill>
            <a:prstDash val="solid"/>
          </a:ln>
        </p:spPr>
      </p:sp>
      <p:sp>
        <p:nvSpPr>
          <p:cNvPr id="20" name="Shape 17"/>
          <p:cNvSpPr/>
          <p:nvPr/>
        </p:nvSpPr>
        <p:spPr>
          <a:xfrm>
            <a:off x="6464808" y="3657600"/>
            <a:ext cx="256032" cy="256032"/>
          </a:xfrm>
          <a:prstGeom prst="diamond">
            <a:avLst/>
          </a:prstGeom>
          <a:solidFill>
            <a:srgbClr val="2E6DF0"/>
          </a:solidFill>
          <a:ln/>
        </p:spPr>
      </p:sp>
      <p:sp>
        <p:nvSpPr>
          <p:cNvPr id="21" name="Text 18"/>
          <p:cNvSpPr/>
          <p:nvPr/>
        </p:nvSpPr>
        <p:spPr>
          <a:xfrm>
            <a:off x="6858000" y="3346704"/>
            <a:ext cx="44805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50" b="1" dirty="0">
                <a:solidFill>
                  <a:srgbClr val="0E1E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Bet on unique pieces</a:t>
            </a:r>
            <a:endParaRPr lang="en-US" sz="1550" dirty="0"/>
          </a:p>
        </p:txBody>
      </p:sp>
      <p:sp>
        <p:nvSpPr>
          <p:cNvPr id="22" name="Text 19"/>
          <p:cNvSpPr/>
          <p:nvPr/>
        </p:nvSpPr>
        <p:spPr>
          <a:xfrm>
            <a:off x="6858000" y="3694176"/>
            <a:ext cx="452628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600"/>
              </a:lnSpc>
              <a:buNone/>
            </a:pPr>
            <a:r>
              <a:rPr lang="en-US" sz="1250" dirty="0">
                <a:solidFill>
                  <a:srgbClr val="1C2A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Accept the aging risk — the higher margin is where profit lives.</a:t>
            </a:r>
            <a:endParaRPr lang="en-US" sz="1250" dirty="0"/>
          </a:p>
        </p:txBody>
      </p:sp>
      <p:sp>
        <p:nvSpPr>
          <p:cNvPr id="23" name="Shape 20"/>
          <p:cNvSpPr/>
          <p:nvPr/>
        </p:nvSpPr>
        <p:spPr>
          <a:xfrm>
            <a:off x="594360" y="4617720"/>
            <a:ext cx="5349240" cy="1234440"/>
          </a:xfrm>
          <a:prstGeom prst="roundRect">
            <a:avLst>
              <a:gd name="adj" fmla="val 5926"/>
            </a:avLst>
          </a:prstGeom>
          <a:solidFill>
            <a:srgbClr val="FFFFFF"/>
          </a:solidFill>
          <a:ln w="12700">
            <a:solidFill>
              <a:srgbClr val="DDE6F6"/>
            </a:solidFill>
            <a:prstDash val="solid"/>
          </a:ln>
        </p:spPr>
      </p:sp>
      <p:sp>
        <p:nvSpPr>
          <p:cNvPr id="24" name="Shape 21"/>
          <p:cNvSpPr/>
          <p:nvPr/>
        </p:nvSpPr>
        <p:spPr>
          <a:xfrm>
            <a:off x="886968" y="5074920"/>
            <a:ext cx="256032" cy="256032"/>
          </a:xfrm>
          <a:prstGeom prst="diamond">
            <a:avLst/>
          </a:prstGeom>
          <a:solidFill>
            <a:srgbClr val="2E6DF0"/>
          </a:solidFill>
          <a:ln/>
        </p:spPr>
      </p:sp>
      <p:sp>
        <p:nvSpPr>
          <p:cNvPr id="25" name="Text 22"/>
          <p:cNvSpPr/>
          <p:nvPr/>
        </p:nvSpPr>
        <p:spPr>
          <a:xfrm>
            <a:off x="1280160" y="4764024"/>
            <a:ext cx="44805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50" b="1" dirty="0">
                <a:solidFill>
                  <a:srgbClr val="0E1E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Move age with commissions</a:t>
            </a:r>
            <a:endParaRPr lang="en-US" sz="1550" dirty="0"/>
          </a:p>
        </p:txBody>
      </p:sp>
      <p:sp>
        <p:nvSpPr>
          <p:cNvPr id="26" name="Text 23"/>
          <p:cNvSpPr/>
          <p:nvPr/>
        </p:nvSpPr>
        <p:spPr>
          <a:xfrm>
            <a:off x="1280160" y="5111496"/>
            <a:ext cx="452628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600"/>
              </a:lnSpc>
              <a:buNone/>
            </a:pPr>
            <a:r>
              <a:rPr lang="en-US" sz="1250" dirty="0">
                <a:solidFill>
                  <a:srgbClr val="1C2A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Pay to move it, don't discount it and damage the brand.</a:t>
            </a:r>
            <a:endParaRPr lang="en-US" sz="1250" dirty="0"/>
          </a:p>
        </p:txBody>
      </p:sp>
      <p:sp>
        <p:nvSpPr>
          <p:cNvPr id="27" name="Shape 24"/>
          <p:cNvSpPr/>
          <p:nvPr/>
        </p:nvSpPr>
        <p:spPr>
          <a:xfrm>
            <a:off x="6172200" y="4617720"/>
            <a:ext cx="5349240" cy="1234440"/>
          </a:xfrm>
          <a:prstGeom prst="roundRect">
            <a:avLst>
              <a:gd name="adj" fmla="val 5926"/>
            </a:avLst>
          </a:prstGeom>
          <a:solidFill>
            <a:srgbClr val="FFFFFF"/>
          </a:solidFill>
          <a:ln w="12700">
            <a:solidFill>
              <a:srgbClr val="DDE6F6"/>
            </a:solidFill>
            <a:prstDash val="solid"/>
          </a:ln>
        </p:spPr>
      </p:sp>
      <p:sp>
        <p:nvSpPr>
          <p:cNvPr id="28" name="Shape 25"/>
          <p:cNvSpPr/>
          <p:nvPr/>
        </p:nvSpPr>
        <p:spPr>
          <a:xfrm>
            <a:off x="6464808" y="5074920"/>
            <a:ext cx="256032" cy="256032"/>
          </a:xfrm>
          <a:prstGeom prst="diamond">
            <a:avLst/>
          </a:prstGeom>
          <a:solidFill>
            <a:srgbClr val="2E6DF0"/>
          </a:solidFill>
          <a:ln/>
        </p:spPr>
      </p:sp>
      <p:sp>
        <p:nvSpPr>
          <p:cNvPr id="29" name="Text 26"/>
          <p:cNvSpPr/>
          <p:nvPr/>
        </p:nvSpPr>
        <p:spPr>
          <a:xfrm>
            <a:off x="6858000" y="4764024"/>
            <a:ext cx="44805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50" b="1" dirty="0">
                <a:solidFill>
                  <a:srgbClr val="0E1E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Mind branded vs. non-branded</a:t>
            </a:r>
            <a:endParaRPr lang="en-US" sz="1550" dirty="0"/>
          </a:p>
        </p:txBody>
      </p:sp>
      <p:sp>
        <p:nvSpPr>
          <p:cNvPr id="30" name="Text 27"/>
          <p:cNvSpPr/>
          <p:nvPr/>
        </p:nvSpPr>
        <p:spPr>
          <a:xfrm>
            <a:off x="6858000" y="5111496"/>
            <a:ext cx="452628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600"/>
              </a:lnSpc>
              <a:buNone/>
            </a:pPr>
            <a:r>
              <a:rPr lang="en-US" sz="1250" dirty="0">
                <a:solidFill>
                  <a:srgbClr val="1C2A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Brands drive traffic but lower margin; non-branded holds it.</a:t>
            </a:r>
            <a:endParaRPr lang="en-US" sz="125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08122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root/sissys_deck/logo_icon_white.png">    </p:cNvPr>
          <p:cNvPicPr>
            <a:picLocks noChangeAspect="1"/>
          </p:cNvPicPr>
          <p:nvPr/>
        </p:nvPicPr>
        <p:blipFill>
          <a:blip r:embed="rId1">
            <a:alphaModFix amt="10000"/>
          </a:blip>
          <a:stretch>
            <a:fillRect/>
          </a:stretch>
        </p:blipFill>
        <p:spPr>
          <a:xfrm>
            <a:off x="9052560" y="1097280"/>
            <a:ext cx="3291840" cy="2962656"/>
          </a:xfrm>
          <a:prstGeom prst="rect">
            <a:avLst/>
          </a:prstGeom>
        </p:spPr>
      </p:pic>
      <p:pic>
        <p:nvPicPr>
          <p:cNvPr id="3" name="Image 1" descr="/root/sissys_deck/logo_lockup_white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7240" y="868680"/>
            <a:ext cx="3017520" cy="718718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777240" y="1874520"/>
            <a:ext cx="841248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3800"/>
              </a:lnSpc>
              <a:buNone/>
            </a:pPr>
            <a:r>
              <a:rPr lang="en-US" sz="3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Set Margins With the Data to Back Them</a:t>
            </a:r>
            <a:endParaRPr lang="en-US" sz="3200" dirty="0"/>
          </a:p>
        </p:txBody>
      </p:sp>
      <p:sp>
        <p:nvSpPr>
          <p:cNvPr id="5" name="Text 1"/>
          <p:cNvSpPr/>
          <p:nvPr/>
        </p:nvSpPr>
        <p:spPr>
          <a:xfrm>
            <a:off x="822960" y="2880360"/>
            <a:ext cx="82296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2200"/>
              </a:lnSpc>
              <a:buNone/>
            </a:pPr>
            <a:r>
              <a:rPr lang="en-US" sz="1550" i="1" dirty="0">
                <a:solidFill>
                  <a:srgbClr val="C7D0D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Return on inventory, customer pathways, and margin tapering — the numbers your POS won't surface. That's what we build.</a:t>
            </a:r>
            <a:endParaRPr lang="en-US" sz="1550" dirty="0"/>
          </a:p>
        </p:txBody>
      </p:sp>
      <p:sp>
        <p:nvSpPr>
          <p:cNvPr id="6" name="Shape 2"/>
          <p:cNvSpPr/>
          <p:nvPr/>
        </p:nvSpPr>
        <p:spPr>
          <a:xfrm>
            <a:off x="822960" y="3794760"/>
            <a:ext cx="3429000" cy="713232"/>
          </a:xfrm>
          <a:prstGeom prst="roundRect">
            <a:avLst>
              <a:gd name="adj" fmla="val 7692"/>
            </a:avLst>
          </a:prstGeom>
          <a:solidFill>
            <a:srgbClr val="0E1E44"/>
          </a:solidFill>
          <a:ln w="12700">
            <a:solidFill>
              <a:srgbClr val="2C3B54"/>
            </a:solidFill>
            <a:prstDash val="solid"/>
          </a:ln>
        </p:spPr>
      </p:sp>
      <p:sp>
        <p:nvSpPr>
          <p:cNvPr id="7" name="Shape 3"/>
          <p:cNvSpPr/>
          <p:nvPr/>
        </p:nvSpPr>
        <p:spPr>
          <a:xfrm>
            <a:off x="1097280" y="4078224"/>
            <a:ext cx="146304" cy="146304"/>
          </a:xfrm>
          <a:prstGeom prst="diamond">
            <a:avLst/>
          </a:prstGeom>
          <a:solidFill>
            <a:srgbClr val="2E6DF0"/>
          </a:solidFill>
          <a:ln/>
        </p:spPr>
      </p:sp>
      <p:sp>
        <p:nvSpPr>
          <p:cNvPr id="8" name="Text 4"/>
          <p:cNvSpPr/>
          <p:nvPr/>
        </p:nvSpPr>
        <p:spPr>
          <a:xfrm>
            <a:off x="1389888" y="3794760"/>
            <a:ext cx="2743200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E4E9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Return-on-inventory analytics</a:t>
            </a:r>
            <a:endParaRPr lang="en-US" sz="1300" dirty="0"/>
          </a:p>
        </p:txBody>
      </p:sp>
      <p:sp>
        <p:nvSpPr>
          <p:cNvPr id="9" name="Shape 5"/>
          <p:cNvSpPr/>
          <p:nvPr/>
        </p:nvSpPr>
        <p:spPr>
          <a:xfrm>
            <a:off x="4480560" y="3794760"/>
            <a:ext cx="3429000" cy="713232"/>
          </a:xfrm>
          <a:prstGeom prst="roundRect">
            <a:avLst>
              <a:gd name="adj" fmla="val 7692"/>
            </a:avLst>
          </a:prstGeom>
          <a:solidFill>
            <a:srgbClr val="0E1E44"/>
          </a:solidFill>
          <a:ln w="12700">
            <a:solidFill>
              <a:srgbClr val="2C3B54"/>
            </a:solidFill>
            <a:prstDash val="solid"/>
          </a:ln>
        </p:spPr>
      </p:sp>
      <p:sp>
        <p:nvSpPr>
          <p:cNvPr id="10" name="Shape 6"/>
          <p:cNvSpPr/>
          <p:nvPr/>
        </p:nvSpPr>
        <p:spPr>
          <a:xfrm>
            <a:off x="4754880" y="4078224"/>
            <a:ext cx="146304" cy="146304"/>
          </a:xfrm>
          <a:prstGeom prst="diamond">
            <a:avLst/>
          </a:prstGeom>
          <a:solidFill>
            <a:srgbClr val="2E6DF0"/>
          </a:solidFill>
          <a:ln/>
        </p:spPr>
      </p:sp>
      <p:sp>
        <p:nvSpPr>
          <p:cNvPr id="11" name="Text 7"/>
          <p:cNvSpPr/>
          <p:nvPr/>
        </p:nvSpPr>
        <p:spPr>
          <a:xfrm>
            <a:off x="5047488" y="3794760"/>
            <a:ext cx="2743200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E4E9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Customer pathway insights</a:t>
            </a:r>
            <a:endParaRPr lang="en-US" sz="1300" dirty="0"/>
          </a:p>
        </p:txBody>
      </p:sp>
      <p:sp>
        <p:nvSpPr>
          <p:cNvPr id="12" name="Shape 8"/>
          <p:cNvSpPr/>
          <p:nvPr/>
        </p:nvSpPr>
        <p:spPr>
          <a:xfrm>
            <a:off x="8138160" y="3794760"/>
            <a:ext cx="3429000" cy="713232"/>
          </a:xfrm>
          <a:prstGeom prst="roundRect">
            <a:avLst>
              <a:gd name="adj" fmla="val 7692"/>
            </a:avLst>
          </a:prstGeom>
          <a:solidFill>
            <a:srgbClr val="0E1E44"/>
          </a:solidFill>
          <a:ln w="12700">
            <a:solidFill>
              <a:srgbClr val="2C3B54"/>
            </a:solidFill>
            <a:prstDash val="solid"/>
          </a:ln>
        </p:spPr>
      </p:sp>
      <p:sp>
        <p:nvSpPr>
          <p:cNvPr id="13" name="Shape 9"/>
          <p:cNvSpPr/>
          <p:nvPr/>
        </p:nvSpPr>
        <p:spPr>
          <a:xfrm>
            <a:off x="8412480" y="4078224"/>
            <a:ext cx="146304" cy="146304"/>
          </a:xfrm>
          <a:prstGeom prst="diamond">
            <a:avLst/>
          </a:prstGeom>
          <a:solidFill>
            <a:srgbClr val="2E6DF0"/>
          </a:solidFill>
          <a:ln/>
        </p:spPr>
      </p:sp>
      <p:sp>
        <p:nvSpPr>
          <p:cNvPr id="14" name="Text 10"/>
          <p:cNvSpPr/>
          <p:nvPr/>
        </p:nvSpPr>
        <p:spPr>
          <a:xfrm>
            <a:off x="8705088" y="3794760"/>
            <a:ext cx="2743200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E4E9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Margin &amp; pricing tools</a:t>
            </a:r>
            <a:endParaRPr lang="en-US" sz="1300" dirty="0"/>
          </a:p>
        </p:txBody>
      </p:sp>
      <p:sp>
        <p:nvSpPr>
          <p:cNvPr id="15" name="Shape 11"/>
          <p:cNvSpPr/>
          <p:nvPr/>
        </p:nvSpPr>
        <p:spPr>
          <a:xfrm>
            <a:off x="822960" y="4663440"/>
            <a:ext cx="3429000" cy="713232"/>
          </a:xfrm>
          <a:prstGeom prst="roundRect">
            <a:avLst>
              <a:gd name="adj" fmla="val 7692"/>
            </a:avLst>
          </a:prstGeom>
          <a:solidFill>
            <a:srgbClr val="0E1E44"/>
          </a:solidFill>
          <a:ln w="12700">
            <a:solidFill>
              <a:srgbClr val="2C3B54"/>
            </a:solidFill>
            <a:prstDash val="solid"/>
          </a:ln>
        </p:spPr>
      </p:sp>
      <p:sp>
        <p:nvSpPr>
          <p:cNvPr id="16" name="Shape 12"/>
          <p:cNvSpPr/>
          <p:nvPr/>
        </p:nvSpPr>
        <p:spPr>
          <a:xfrm>
            <a:off x="1097280" y="4946904"/>
            <a:ext cx="146304" cy="146304"/>
          </a:xfrm>
          <a:prstGeom prst="diamond">
            <a:avLst/>
          </a:prstGeom>
          <a:solidFill>
            <a:srgbClr val="2E6DF0"/>
          </a:solidFill>
          <a:ln/>
        </p:spPr>
      </p:sp>
      <p:sp>
        <p:nvSpPr>
          <p:cNvPr id="17" name="Text 13"/>
          <p:cNvSpPr/>
          <p:nvPr/>
        </p:nvSpPr>
        <p:spPr>
          <a:xfrm>
            <a:off x="1389888" y="4663440"/>
            <a:ext cx="2743200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E4E9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Aging &amp; stock reporting</a:t>
            </a:r>
            <a:endParaRPr lang="en-US" sz="1300" dirty="0"/>
          </a:p>
        </p:txBody>
      </p:sp>
      <p:sp>
        <p:nvSpPr>
          <p:cNvPr id="18" name="Shape 14"/>
          <p:cNvSpPr/>
          <p:nvPr/>
        </p:nvSpPr>
        <p:spPr>
          <a:xfrm>
            <a:off x="4480560" y="4663440"/>
            <a:ext cx="3429000" cy="713232"/>
          </a:xfrm>
          <a:prstGeom prst="roundRect">
            <a:avLst>
              <a:gd name="adj" fmla="val 7692"/>
            </a:avLst>
          </a:prstGeom>
          <a:solidFill>
            <a:srgbClr val="0E1E44"/>
          </a:solidFill>
          <a:ln w="12700">
            <a:solidFill>
              <a:srgbClr val="2C3B54"/>
            </a:solidFill>
            <a:prstDash val="solid"/>
          </a:ln>
        </p:spPr>
      </p:sp>
      <p:sp>
        <p:nvSpPr>
          <p:cNvPr id="19" name="Shape 15"/>
          <p:cNvSpPr/>
          <p:nvPr/>
        </p:nvSpPr>
        <p:spPr>
          <a:xfrm>
            <a:off x="4754880" y="4946904"/>
            <a:ext cx="146304" cy="146304"/>
          </a:xfrm>
          <a:prstGeom prst="diamond">
            <a:avLst/>
          </a:prstGeom>
          <a:solidFill>
            <a:srgbClr val="2E6DF0"/>
          </a:solidFill>
          <a:ln/>
        </p:spPr>
      </p:sp>
      <p:sp>
        <p:nvSpPr>
          <p:cNvPr id="20" name="Text 16"/>
          <p:cNvSpPr/>
          <p:nvPr/>
        </p:nvSpPr>
        <p:spPr>
          <a:xfrm>
            <a:off x="5047488" y="4663440"/>
            <a:ext cx="2743200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E4E9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Clienteling &amp; CRM</a:t>
            </a:r>
            <a:endParaRPr lang="en-US" sz="1300" dirty="0"/>
          </a:p>
        </p:txBody>
      </p:sp>
      <p:sp>
        <p:nvSpPr>
          <p:cNvPr id="21" name="Shape 17"/>
          <p:cNvSpPr/>
          <p:nvPr/>
        </p:nvSpPr>
        <p:spPr>
          <a:xfrm>
            <a:off x="8138160" y="4663440"/>
            <a:ext cx="3429000" cy="713232"/>
          </a:xfrm>
          <a:prstGeom prst="roundRect">
            <a:avLst>
              <a:gd name="adj" fmla="val 7692"/>
            </a:avLst>
          </a:prstGeom>
          <a:solidFill>
            <a:srgbClr val="0E1E44"/>
          </a:solidFill>
          <a:ln w="12700">
            <a:solidFill>
              <a:srgbClr val="2C3B54"/>
            </a:solidFill>
            <a:prstDash val="solid"/>
          </a:ln>
        </p:spPr>
      </p:sp>
      <p:sp>
        <p:nvSpPr>
          <p:cNvPr id="22" name="Shape 18"/>
          <p:cNvSpPr/>
          <p:nvPr/>
        </p:nvSpPr>
        <p:spPr>
          <a:xfrm>
            <a:off x="8412480" y="4946904"/>
            <a:ext cx="146304" cy="146304"/>
          </a:xfrm>
          <a:prstGeom prst="diamond">
            <a:avLst/>
          </a:prstGeom>
          <a:solidFill>
            <a:srgbClr val="2E6DF0"/>
          </a:solidFill>
          <a:ln/>
        </p:spPr>
      </p:sp>
      <p:sp>
        <p:nvSpPr>
          <p:cNvPr id="23" name="Text 19"/>
          <p:cNvSpPr/>
          <p:nvPr/>
        </p:nvSpPr>
        <p:spPr>
          <a:xfrm>
            <a:off x="8705088" y="4663440"/>
            <a:ext cx="2743200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E4E9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Onboarding &amp; training</a:t>
            </a:r>
            <a:endParaRPr lang="en-US" sz="1300" dirty="0"/>
          </a:p>
        </p:txBody>
      </p:sp>
      <p:sp>
        <p:nvSpPr>
          <p:cNvPr id="24" name="Text 20"/>
          <p:cNvSpPr/>
          <p:nvPr/>
        </p:nvSpPr>
        <p:spPr>
          <a:xfrm>
            <a:off x="822960" y="5806440"/>
            <a:ext cx="105156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spc="100" kern="0" dirty="0">
                <a:solidFill>
                  <a:srgbClr val="B9C7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jewelink.com   ·   countretail.com   ·   by Jewelry Sales Academy</a:t>
            </a:r>
            <a:endParaRPr lang="en-US" sz="14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5F8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94360" y="621792"/>
            <a:ext cx="109728" cy="109728"/>
          </a:xfrm>
          <a:prstGeom prst="diamond">
            <a:avLst/>
          </a:prstGeom>
          <a:solidFill>
            <a:srgbClr val="2E6DF0"/>
          </a:solidFill>
          <a:ln/>
        </p:spPr>
      </p:sp>
      <p:sp>
        <p:nvSpPr>
          <p:cNvPr id="3" name="Text 1"/>
          <p:cNvSpPr/>
          <p:nvPr/>
        </p:nvSpPr>
        <p:spPr>
          <a:xfrm>
            <a:off x="795528" y="521208"/>
            <a:ext cx="91440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250" b="1" spc="300" kern="0" dirty="0">
                <a:solidFill>
                  <a:srgbClr val="2E6D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START WITH THE CONCEPT</a:t>
            </a:r>
            <a:endParaRPr lang="en-US" sz="1250" dirty="0"/>
          </a:p>
        </p:txBody>
      </p:sp>
      <p:sp>
        <p:nvSpPr>
          <p:cNvPr id="4" name="Text 2"/>
          <p:cNvSpPr/>
          <p:nvPr/>
        </p:nvSpPr>
        <p:spPr>
          <a:xfrm>
            <a:off x="548640" y="841248"/>
            <a:ext cx="1106424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3800"/>
              </a:lnSpc>
              <a:buNone/>
            </a:pPr>
            <a:r>
              <a:rPr lang="en-US" sz="3400" b="1" dirty="0">
                <a:solidFill>
                  <a:srgbClr val="0E1E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Margins Are the Profit</a:t>
            </a:r>
            <a:endParaRPr lang="en-US" sz="3400" dirty="0"/>
          </a:p>
        </p:txBody>
      </p:sp>
      <p:pic>
        <p:nvPicPr>
          <p:cNvPr id="5" name="Image 0" descr="/root/sissys_deck/logo_lockup_color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48640" y="6355080"/>
            <a:ext cx="868680" cy="206654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6796735" y="6400800"/>
            <a:ext cx="48463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spc="100" kern="0" dirty="0">
                <a:solidFill>
                  <a:srgbClr val="63708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Setting Margins  ·  Pricing Strategy</a:t>
            </a:r>
            <a:endParaRPr lang="en-US" sz="900" dirty="0"/>
          </a:p>
        </p:txBody>
      </p:sp>
      <p:sp>
        <p:nvSpPr>
          <p:cNvPr id="7" name="Text 4"/>
          <p:cNvSpPr/>
          <p:nvPr/>
        </p:nvSpPr>
        <p:spPr>
          <a:xfrm>
            <a:off x="594360" y="1783080"/>
            <a:ext cx="5532120" cy="1463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2500"/>
              </a:lnSpc>
              <a:buNone/>
            </a:pPr>
            <a:r>
              <a:rPr lang="en-US" sz="1650" dirty="0">
                <a:solidFill>
                  <a:srgbClr val="1C2A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Margins represent the profit the business is built to earn. You'd never intentionally set a negative one — even a loss leader exists to drive traffic toward profit at year-end.</a:t>
            </a:r>
            <a:endParaRPr lang="en-US" sz="1650" dirty="0"/>
          </a:p>
        </p:txBody>
      </p:sp>
      <p:sp>
        <p:nvSpPr>
          <p:cNvPr id="8" name="Text 5"/>
          <p:cNvSpPr/>
          <p:nvPr/>
        </p:nvSpPr>
        <p:spPr>
          <a:xfrm>
            <a:off x="594360" y="3429000"/>
            <a:ext cx="553212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2300"/>
              </a:lnSpc>
              <a:buNone/>
            </a:pPr>
            <a:r>
              <a:rPr lang="en-US" sz="1700" b="1" i="1" dirty="0">
                <a:solidFill>
                  <a:srgbClr val="0E1E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Before the tactics, define exactly what you're trying to do. A sound concept is what makes a plan work.</a:t>
            </a:r>
            <a:endParaRPr lang="en-US" sz="1700" dirty="0"/>
          </a:p>
        </p:txBody>
      </p:sp>
      <p:sp>
        <p:nvSpPr>
          <p:cNvPr id="9" name="Shape 6"/>
          <p:cNvSpPr/>
          <p:nvPr/>
        </p:nvSpPr>
        <p:spPr>
          <a:xfrm>
            <a:off x="6537960" y="1783080"/>
            <a:ext cx="5029200" cy="4160520"/>
          </a:xfrm>
          <a:prstGeom prst="roundRect">
            <a:avLst>
              <a:gd name="adj" fmla="val 1758"/>
            </a:avLst>
          </a:prstGeom>
          <a:solidFill>
            <a:srgbClr val="0E1E44"/>
          </a:solidFill>
          <a:ln/>
        </p:spPr>
      </p:sp>
      <p:sp>
        <p:nvSpPr>
          <p:cNvPr id="10" name="Text 7"/>
          <p:cNvSpPr/>
          <p:nvPr/>
        </p:nvSpPr>
        <p:spPr>
          <a:xfrm>
            <a:off x="6949440" y="2057400"/>
            <a:ext cx="42062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150" kern="0" dirty="0">
                <a:solidFill>
                  <a:srgbClr val="B9C7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FIX THE CONCEPT, NOT THE SYMPTOM</a:t>
            </a:r>
            <a:endParaRPr lang="en-US" sz="1300" dirty="0"/>
          </a:p>
        </p:txBody>
      </p:sp>
      <p:sp>
        <p:nvSpPr>
          <p:cNvPr id="11" name="Shape 8"/>
          <p:cNvSpPr/>
          <p:nvPr/>
        </p:nvSpPr>
        <p:spPr>
          <a:xfrm>
            <a:off x="6967728" y="2487168"/>
            <a:ext cx="1280160" cy="0"/>
          </a:xfrm>
          <a:prstGeom prst="line">
            <a:avLst/>
          </a:prstGeom>
          <a:noFill/>
          <a:ln w="15875">
            <a:solidFill>
              <a:srgbClr val="2E6DF0"/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6949440" y="2697480"/>
            <a:ext cx="4297680" cy="1554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2200"/>
              </a:lnSpc>
              <a:buNone/>
            </a:pPr>
            <a:r>
              <a:rPr lang="en-US" sz="1500" dirty="0">
                <a:solidFill>
                  <a:srgbClr val="D6DCE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golfer kept missing right, so he aimed his feet further left. But the feet don't send the ball — the club face does. He was treating the symptom, not the cause.</a:t>
            </a:r>
            <a:endParaRPr lang="en-US" sz="1500" dirty="0"/>
          </a:p>
        </p:txBody>
      </p:sp>
      <p:sp>
        <p:nvSpPr>
          <p:cNvPr id="13" name="Text 10"/>
          <p:cNvSpPr/>
          <p:nvPr/>
        </p:nvSpPr>
        <p:spPr>
          <a:xfrm>
            <a:off x="6949440" y="4389120"/>
            <a:ext cx="429768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2100"/>
              </a:lnSpc>
              <a:buNone/>
            </a:pPr>
            <a:r>
              <a:rPr lang="en-US" sz="1450" i="1" dirty="0">
                <a:solidFill>
                  <a:srgbClr val="B9C7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Pricing is the same. Get the underlying concept right and the numbers follow.</a:t>
            </a:r>
            <a:endParaRPr lang="en-US" sz="145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5F8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94360" y="621792"/>
            <a:ext cx="109728" cy="109728"/>
          </a:xfrm>
          <a:prstGeom prst="diamond">
            <a:avLst/>
          </a:prstGeom>
          <a:solidFill>
            <a:srgbClr val="2E6DF0"/>
          </a:solidFill>
          <a:ln/>
        </p:spPr>
      </p:sp>
      <p:sp>
        <p:nvSpPr>
          <p:cNvPr id="3" name="Text 1"/>
          <p:cNvSpPr/>
          <p:nvPr/>
        </p:nvSpPr>
        <p:spPr>
          <a:xfrm>
            <a:off x="795528" y="521208"/>
            <a:ext cx="91440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250" b="1" spc="300" kern="0" dirty="0">
                <a:solidFill>
                  <a:srgbClr val="2E6D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REFRAME</a:t>
            </a:r>
            <a:endParaRPr lang="en-US" sz="1250" dirty="0"/>
          </a:p>
        </p:txBody>
      </p:sp>
      <p:sp>
        <p:nvSpPr>
          <p:cNvPr id="4" name="Text 2"/>
          <p:cNvSpPr/>
          <p:nvPr/>
        </p:nvSpPr>
        <p:spPr>
          <a:xfrm>
            <a:off x="548640" y="841248"/>
            <a:ext cx="1106424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3800"/>
              </a:lnSpc>
              <a:buNone/>
            </a:pPr>
            <a:r>
              <a:rPr lang="en-US" sz="3400" b="1" dirty="0">
                <a:solidFill>
                  <a:srgbClr val="0E1E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Think Return on Inventory</a:t>
            </a:r>
            <a:endParaRPr lang="en-US" sz="3400" dirty="0"/>
          </a:p>
        </p:txBody>
      </p:sp>
      <p:pic>
        <p:nvPicPr>
          <p:cNvPr id="5" name="Image 0" descr="/root/sissys_deck/logo_lockup_color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48640" y="6355080"/>
            <a:ext cx="868680" cy="206654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6796735" y="6400800"/>
            <a:ext cx="48463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spc="100" kern="0" dirty="0">
                <a:solidFill>
                  <a:srgbClr val="63708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Setting Margins  ·  Pricing Strategy</a:t>
            </a:r>
            <a:endParaRPr lang="en-US" sz="900" dirty="0"/>
          </a:p>
        </p:txBody>
      </p:sp>
      <p:sp>
        <p:nvSpPr>
          <p:cNvPr id="7" name="Text 4"/>
          <p:cNvSpPr/>
          <p:nvPr/>
        </p:nvSpPr>
        <p:spPr>
          <a:xfrm>
            <a:off x="594360" y="1783080"/>
            <a:ext cx="5532120" cy="1645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2500"/>
              </a:lnSpc>
              <a:buNone/>
            </a:pPr>
            <a:r>
              <a:rPr lang="en-US" sz="1600" dirty="0">
                <a:solidFill>
                  <a:srgbClr val="1C2A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Stop asking “what's the perfect markup?” Large and luxury retailers judge inventory by the return it earns as an asset — the money they expect to make from the space it occupies.</a:t>
            </a:r>
            <a:endParaRPr lang="en-US" sz="1600" dirty="0"/>
          </a:p>
        </p:txBody>
      </p:sp>
      <p:sp>
        <p:nvSpPr>
          <p:cNvPr id="8" name="Text 5"/>
          <p:cNvSpPr/>
          <p:nvPr/>
        </p:nvSpPr>
        <p:spPr>
          <a:xfrm>
            <a:off x="594360" y="3566160"/>
            <a:ext cx="553212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2300"/>
              </a:lnSpc>
              <a:buNone/>
            </a:pPr>
            <a:r>
              <a:rPr lang="en-US" sz="1700" b="1" i="1" dirty="0">
                <a:solidFill>
                  <a:srgbClr val="0E1E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Margin and turn aren't the goal. They're inputs to one number: return on inventory.</a:t>
            </a:r>
            <a:endParaRPr lang="en-US" sz="1700" dirty="0"/>
          </a:p>
        </p:txBody>
      </p:sp>
      <p:sp>
        <p:nvSpPr>
          <p:cNvPr id="9" name="Shape 6"/>
          <p:cNvSpPr/>
          <p:nvPr/>
        </p:nvSpPr>
        <p:spPr>
          <a:xfrm>
            <a:off x="6537960" y="1783080"/>
            <a:ext cx="5029200" cy="1965960"/>
          </a:xfrm>
          <a:prstGeom prst="roundRect">
            <a:avLst>
              <a:gd name="adj" fmla="val 3721"/>
            </a:avLst>
          </a:prstGeom>
          <a:solidFill>
            <a:srgbClr val="FFFFFF"/>
          </a:solidFill>
          <a:ln w="12700">
            <a:solidFill>
              <a:srgbClr val="DDE6F6"/>
            </a:solidFill>
            <a:prstDash val="solid"/>
          </a:ln>
        </p:spPr>
      </p:sp>
      <p:sp>
        <p:nvSpPr>
          <p:cNvPr id="10" name="Shape 7"/>
          <p:cNvSpPr/>
          <p:nvPr/>
        </p:nvSpPr>
        <p:spPr>
          <a:xfrm>
            <a:off x="6903720" y="2167128"/>
            <a:ext cx="182880" cy="182880"/>
          </a:xfrm>
          <a:prstGeom prst="diamond">
            <a:avLst/>
          </a:prstGeom>
          <a:solidFill>
            <a:srgbClr val="2E6DF0"/>
          </a:solidFill>
          <a:ln/>
        </p:spPr>
      </p:sp>
      <p:sp>
        <p:nvSpPr>
          <p:cNvPr id="11" name="Text 8"/>
          <p:cNvSpPr/>
          <p:nvPr/>
        </p:nvSpPr>
        <p:spPr>
          <a:xfrm>
            <a:off x="7223760" y="2057400"/>
            <a:ext cx="41148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150" kern="0" dirty="0">
                <a:solidFill>
                  <a:srgbClr val="2E6D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OLD LENS</a:t>
            </a:r>
            <a:endParaRPr lang="en-US" sz="1300" dirty="0"/>
          </a:p>
        </p:txBody>
      </p:sp>
      <p:sp>
        <p:nvSpPr>
          <p:cNvPr id="12" name="Text 9"/>
          <p:cNvSpPr/>
          <p:nvPr/>
        </p:nvSpPr>
        <p:spPr>
          <a:xfrm>
            <a:off x="6949440" y="2606040"/>
            <a:ext cx="434340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1C2A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Judge inventory on markup and turn in isolation — “what should I mark this up?”</a:t>
            </a:r>
            <a:endParaRPr lang="en-US" sz="1500" dirty="0"/>
          </a:p>
        </p:txBody>
      </p:sp>
      <p:sp>
        <p:nvSpPr>
          <p:cNvPr id="13" name="Shape 10"/>
          <p:cNvSpPr/>
          <p:nvPr/>
        </p:nvSpPr>
        <p:spPr>
          <a:xfrm>
            <a:off x="6537960" y="3977640"/>
            <a:ext cx="5029200" cy="1965960"/>
          </a:xfrm>
          <a:prstGeom prst="roundRect">
            <a:avLst>
              <a:gd name="adj" fmla="val 3721"/>
            </a:avLst>
          </a:prstGeom>
          <a:solidFill>
            <a:srgbClr val="0E1E44"/>
          </a:solidFill>
          <a:ln w="12700">
            <a:solidFill>
              <a:srgbClr val="0E1E44"/>
            </a:solidFill>
            <a:prstDash val="solid"/>
          </a:ln>
        </p:spPr>
      </p:sp>
      <p:sp>
        <p:nvSpPr>
          <p:cNvPr id="14" name="Shape 11"/>
          <p:cNvSpPr/>
          <p:nvPr/>
        </p:nvSpPr>
        <p:spPr>
          <a:xfrm>
            <a:off x="6903720" y="4361688"/>
            <a:ext cx="182880" cy="182880"/>
          </a:xfrm>
          <a:prstGeom prst="diamond">
            <a:avLst/>
          </a:prstGeom>
          <a:solidFill>
            <a:srgbClr val="2E6DF0"/>
          </a:solidFill>
          <a:ln/>
        </p:spPr>
      </p:sp>
      <p:sp>
        <p:nvSpPr>
          <p:cNvPr id="15" name="Text 12"/>
          <p:cNvSpPr/>
          <p:nvPr/>
        </p:nvSpPr>
        <p:spPr>
          <a:xfrm>
            <a:off x="7223760" y="4251960"/>
            <a:ext cx="41148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150" kern="0" dirty="0">
                <a:solidFill>
                  <a:srgbClr val="B9C7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LUXURY LENS</a:t>
            </a:r>
            <a:endParaRPr lang="en-US" sz="1300" dirty="0"/>
          </a:p>
        </p:txBody>
      </p:sp>
      <p:sp>
        <p:nvSpPr>
          <p:cNvPr id="16" name="Text 13"/>
          <p:cNvSpPr/>
          <p:nvPr/>
        </p:nvSpPr>
        <p:spPr>
          <a:xfrm>
            <a:off x="6949440" y="4800600"/>
            <a:ext cx="434340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D6DCE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Judge inventory on return as an asset — “what will this earn me in this space?”</a:t>
            </a:r>
            <a:endParaRPr lang="en-US" sz="15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E1E4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94360" y="621792"/>
            <a:ext cx="109728" cy="109728"/>
          </a:xfrm>
          <a:prstGeom prst="diamond">
            <a:avLst/>
          </a:prstGeom>
          <a:solidFill>
            <a:srgbClr val="2E6DF0"/>
          </a:solidFill>
          <a:ln/>
        </p:spPr>
      </p:sp>
      <p:sp>
        <p:nvSpPr>
          <p:cNvPr id="3" name="Text 1"/>
          <p:cNvSpPr/>
          <p:nvPr/>
        </p:nvSpPr>
        <p:spPr>
          <a:xfrm>
            <a:off x="795528" y="521208"/>
            <a:ext cx="91440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250" b="1" spc="300" kern="0" dirty="0">
                <a:solidFill>
                  <a:srgbClr val="B9C7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NUMBERS</a:t>
            </a:r>
            <a:endParaRPr lang="en-US" sz="1250" dirty="0"/>
          </a:p>
        </p:txBody>
      </p:sp>
      <p:sp>
        <p:nvSpPr>
          <p:cNvPr id="4" name="Text 2"/>
          <p:cNvSpPr/>
          <p:nvPr/>
        </p:nvSpPr>
        <p:spPr>
          <a:xfrm>
            <a:off x="548640" y="841248"/>
            <a:ext cx="1106424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3800"/>
              </a:lnSpc>
              <a:buNone/>
            </a:pPr>
            <a:r>
              <a:rPr lang="en-US" sz="3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Turn Is Part of Your Return</a:t>
            </a:r>
            <a:endParaRPr lang="en-US" sz="3400" dirty="0"/>
          </a:p>
        </p:txBody>
      </p:sp>
      <p:pic>
        <p:nvPicPr>
          <p:cNvPr id="5" name="Image 0" descr="/root/sissys_deck/logo_lockup_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48640" y="6355080"/>
            <a:ext cx="868680" cy="206654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6796735" y="6400800"/>
            <a:ext cx="48463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spc="100" kern="0" dirty="0">
                <a:solidFill>
                  <a:srgbClr val="6C778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Setting Margins  ·  Pricing Strategy</a:t>
            </a:r>
            <a:endParaRPr lang="en-US" sz="900" dirty="0"/>
          </a:p>
        </p:txBody>
      </p:sp>
      <p:sp>
        <p:nvSpPr>
          <p:cNvPr id="7" name="Text 4"/>
          <p:cNvSpPr/>
          <p:nvPr/>
        </p:nvSpPr>
        <p:spPr>
          <a:xfrm>
            <a:off x="548640" y="1783080"/>
            <a:ext cx="109728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2300"/>
              </a:lnSpc>
              <a:buNone/>
            </a:pPr>
            <a:r>
              <a:rPr lang="en-US" sz="1600" dirty="0">
                <a:solidFill>
                  <a:srgbClr val="D6DCE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Say the goal is to net 30% on a line that carries a 50% margin. What you actually take home depends on how fast it turns.</a:t>
            </a:r>
            <a:endParaRPr lang="en-US" sz="1600" dirty="0"/>
          </a:p>
        </p:txBody>
      </p:sp>
      <p:sp>
        <p:nvSpPr>
          <p:cNvPr id="8" name="Shape 5"/>
          <p:cNvSpPr/>
          <p:nvPr/>
        </p:nvSpPr>
        <p:spPr>
          <a:xfrm>
            <a:off x="548640" y="2514600"/>
            <a:ext cx="7452360" cy="1188720"/>
          </a:xfrm>
          <a:prstGeom prst="roundRect">
            <a:avLst>
              <a:gd name="adj" fmla="val 6154"/>
            </a:avLst>
          </a:prstGeom>
          <a:solidFill>
            <a:srgbClr val="08122B"/>
          </a:solidFill>
          <a:ln w="12700">
            <a:solidFill>
              <a:srgbClr val="2C3B54"/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868680" y="2660904"/>
            <a:ext cx="44805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C7D0D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50% margin</a:t>
            </a:r>
            <a:pPr indent="0" marL="0">
              <a:buNone/>
            </a:pPr>
            <a:r>
              <a:rPr lang="en-US" sz="1500" dirty="0">
                <a:solidFill>
                  <a:srgbClr val="63708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×   </a:t>
            </a:r>
            <a:pPr indent="0" marL="0">
              <a:buNone/>
            </a:pPr>
            <a:r>
              <a:rPr lang="en-US" sz="17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1.0 turn</a:t>
            </a:r>
            <a:endParaRPr lang="en-US" sz="1500" dirty="0"/>
          </a:p>
        </p:txBody>
      </p:sp>
      <p:sp>
        <p:nvSpPr>
          <p:cNvPr id="10" name="Text 7"/>
          <p:cNvSpPr/>
          <p:nvPr/>
        </p:nvSpPr>
        <p:spPr>
          <a:xfrm>
            <a:off x="868680" y="3154680"/>
            <a:ext cx="45720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i="1" dirty="0">
                <a:solidFill>
                  <a:srgbClr val="63708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Turns once a year</a:t>
            </a:r>
            <a:endParaRPr lang="en-US" sz="1250" dirty="0"/>
          </a:p>
        </p:txBody>
      </p:sp>
      <p:sp>
        <p:nvSpPr>
          <p:cNvPr id="11" name="Shape 8"/>
          <p:cNvSpPr/>
          <p:nvPr/>
        </p:nvSpPr>
        <p:spPr>
          <a:xfrm>
            <a:off x="5669280" y="2697480"/>
            <a:ext cx="0" cy="822960"/>
          </a:xfrm>
          <a:prstGeom prst="line">
            <a:avLst/>
          </a:prstGeom>
          <a:noFill/>
          <a:ln w="12700">
            <a:solidFill>
              <a:srgbClr val="2C3B54"/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5852160" y="2642616"/>
            <a:ext cx="201168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4000" b="1" dirty="0">
                <a:solidFill>
                  <a:srgbClr val="B9C7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50%</a:t>
            </a:r>
            <a:endParaRPr lang="en-US" sz="4000" dirty="0"/>
          </a:p>
        </p:txBody>
      </p:sp>
      <p:sp>
        <p:nvSpPr>
          <p:cNvPr id="13" name="Shape 10"/>
          <p:cNvSpPr/>
          <p:nvPr/>
        </p:nvSpPr>
        <p:spPr>
          <a:xfrm>
            <a:off x="548640" y="3886200"/>
            <a:ext cx="7452360" cy="1188720"/>
          </a:xfrm>
          <a:prstGeom prst="roundRect">
            <a:avLst>
              <a:gd name="adj" fmla="val 6154"/>
            </a:avLst>
          </a:prstGeom>
          <a:solidFill>
            <a:srgbClr val="08122B"/>
          </a:solidFill>
          <a:ln w="15875">
            <a:solidFill>
              <a:srgbClr val="2E6DF0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868680" y="4032504"/>
            <a:ext cx="44805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C7D0D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50% margin</a:t>
            </a:r>
            <a:pPr indent="0" marL="0">
              <a:buNone/>
            </a:pPr>
            <a:r>
              <a:rPr lang="en-US" sz="1500" dirty="0">
                <a:solidFill>
                  <a:srgbClr val="63708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×   </a:t>
            </a:r>
            <a:pPr indent="0" marL="0">
              <a:buNone/>
            </a:pPr>
            <a:r>
              <a:rPr lang="en-US" sz="17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0.7 turn</a:t>
            </a:r>
            <a:endParaRPr lang="en-US" sz="1500" dirty="0"/>
          </a:p>
        </p:txBody>
      </p:sp>
      <p:sp>
        <p:nvSpPr>
          <p:cNvPr id="15" name="Text 12"/>
          <p:cNvSpPr/>
          <p:nvPr/>
        </p:nvSpPr>
        <p:spPr>
          <a:xfrm>
            <a:off x="868680" y="4526280"/>
            <a:ext cx="45720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i="1" dirty="0">
                <a:solidFill>
                  <a:srgbClr val="63708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Turns slower — aging eats the rest</a:t>
            </a:r>
            <a:endParaRPr lang="en-US" sz="1250" dirty="0"/>
          </a:p>
        </p:txBody>
      </p:sp>
      <p:sp>
        <p:nvSpPr>
          <p:cNvPr id="16" name="Shape 13"/>
          <p:cNvSpPr/>
          <p:nvPr/>
        </p:nvSpPr>
        <p:spPr>
          <a:xfrm>
            <a:off x="5669280" y="4069080"/>
            <a:ext cx="0" cy="822960"/>
          </a:xfrm>
          <a:prstGeom prst="line">
            <a:avLst/>
          </a:prstGeom>
          <a:noFill/>
          <a:ln w="12700">
            <a:solidFill>
              <a:srgbClr val="2C3B54"/>
            </a:solidFill>
            <a:prstDash val="solid"/>
          </a:ln>
        </p:spPr>
      </p:sp>
      <p:sp>
        <p:nvSpPr>
          <p:cNvPr id="17" name="Text 14"/>
          <p:cNvSpPr/>
          <p:nvPr/>
        </p:nvSpPr>
        <p:spPr>
          <a:xfrm>
            <a:off x="5852160" y="4014216"/>
            <a:ext cx="201168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4000" b="1" dirty="0">
                <a:solidFill>
                  <a:srgbClr val="2E6D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30%</a:t>
            </a:r>
            <a:endParaRPr lang="en-US" sz="4000" dirty="0"/>
          </a:p>
        </p:txBody>
      </p:sp>
      <p:sp>
        <p:nvSpPr>
          <p:cNvPr id="18" name="Shape 15"/>
          <p:cNvSpPr/>
          <p:nvPr/>
        </p:nvSpPr>
        <p:spPr>
          <a:xfrm>
            <a:off x="8229600" y="2514600"/>
            <a:ext cx="3337560" cy="2560320"/>
          </a:xfrm>
          <a:prstGeom prst="roundRect">
            <a:avLst>
              <a:gd name="adj" fmla="val 2857"/>
            </a:avLst>
          </a:prstGeom>
          <a:solidFill>
            <a:srgbClr val="08122B"/>
          </a:solidFill>
          <a:ln w="12700">
            <a:solidFill>
              <a:srgbClr val="2E6DF0"/>
            </a:solidFill>
            <a:prstDash val="solid"/>
          </a:ln>
        </p:spPr>
      </p:sp>
      <p:sp>
        <p:nvSpPr>
          <p:cNvPr id="19" name="Text 16"/>
          <p:cNvSpPr/>
          <p:nvPr/>
        </p:nvSpPr>
        <p:spPr>
          <a:xfrm>
            <a:off x="8503920" y="2743200"/>
            <a:ext cx="28346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150" kern="0" dirty="0">
                <a:solidFill>
                  <a:srgbClr val="B9C7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TAKEAWAY</a:t>
            </a:r>
            <a:endParaRPr lang="en-US" sz="1200" dirty="0"/>
          </a:p>
        </p:txBody>
      </p:sp>
      <p:sp>
        <p:nvSpPr>
          <p:cNvPr id="20" name="Text 17"/>
          <p:cNvSpPr/>
          <p:nvPr/>
        </p:nvSpPr>
        <p:spPr>
          <a:xfrm>
            <a:off x="8503920" y="3108960"/>
            <a:ext cx="2834640" cy="1828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2000"/>
              </a:lnSpc>
              <a:buNone/>
            </a:pPr>
            <a:r>
              <a:rPr lang="en-US" sz="1400" dirty="0">
                <a:solidFill>
                  <a:srgbClr val="D6DCE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Turn is a portion of your return. Non-producing, aging inventory quietly consumes the margin you thought you had.</a:t>
            </a:r>
            <a:endParaRPr lang="en-US" sz="1400" dirty="0"/>
          </a:p>
        </p:txBody>
      </p:sp>
      <p:sp>
        <p:nvSpPr>
          <p:cNvPr id="21" name="Text 18"/>
          <p:cNvSpPr/>
          <p:nvPr/>
        </p:nvSpPr>
        <p:spPr>
          <a:xfrm>
            <a:off x="548640" y="5257800"/>
            <a:ext cx="74066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i="1" dirty="0">
                <a:solidFill>
                  <a:srgbClr val="9FB0C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Illustrative example — plug in your own line's numbers.</a:t>
            </a:r>
            <a:endParaRPr lang="en-US" sz="1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5F8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94360" y="621792"/>
            <a:ext cx="109728" cy="109728"/>
          </a:xfrm>
          <a:prstGeom prst="diamond">
            <a:avLst/>
          </a:prstGeom>
          <a:solidFill>
            <a:srgbClr val="2E6DF0"/>
          </a:solidFill>
          <a:ln/>
        </p:spPr>
      </p:sp>
      <p:sp>
        <p:nvSpPr>
          <p:cNvPr id="3" name="Text 1"/>
          <p:cNvSpPr/>
          <p:nvPr/>
        </p:nvSpPr>
        <p:spPr>
          <a:xfrm>
            <a:off x="795528" y="521208"/>
            <a:ext cx="91440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250" b="1" spc="300" kern="0" dirty="0">
                <a:solidFill>
                  <a:srgbClr val="2E6D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IMPLICATION</a:t>
            </a:r>
            <a:endParaRPr lang="en-US" sz="1250" dirty="0"/>
          </a:p>
        </p:txBody>
      </p:sp>
      <p:sp>
        <p:nvSpPr>
          <p:cNvPr id="4" name="Text 2"/>
          <p:cNvSpPr/>
          <p:nvPr/>
        </p:nvSpPr>
        <p:spPr>
          <a:xfrm>
            <a:off x="548640" y="841248"/>
            <a:ext cx="1106424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3800"/>
              </a:lnSpc>
              <a:buNone/>
            </a:pPr>
            <a:r>
              <a:rPr lang="en-US" sz="3400" b="1" dirty="0">
                <a:solidFill>
                  <a:srgbClr val="0E1E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Most Jewelers Should Raise Margins</a:t>
            </a:r>
            <a:endParaRPr lang="en-US" sz="3400" dirty="0"/>
          </a:p>
        </p:txBody>
      </p:sp>
      <p:pic>
        <p:nvPicPr>
          <p:cNvPr id="5" name="Image 0" descr="/root/sissys_deck/logo_lockup_color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48640" y="6355080"/>
            <a:ext cx="868680" cy="206654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6796735" y="6400800"/>
            <a:ext cx="48463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spc="100" kern="0" dirty="0">
                <a:solidFill>
                  <a:srgbClr val="63708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Setting Margins  ·  Pricing Strategy</a:t>
            </a:r>
            <a:endParaRPr lang="en-US" sz="900" dirty="0"/>
          </a:p>
        </p:txBody>
      </p:sp>
      <p:sp>
        <p:nvSpPr>
          <p:cNvPr id="7" name="Text 4"/>
          <p:cNvSpPr/>
          <p:nvPr/>
        </p:nvSpPr>
        <p:spPr>
          <a:xfrm>
            <a:off x="594360" y="1783080"/>
            <a:ext cx="5532120" cy="1828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2500"/>
              </a:lnSpc>
              <a:buNone/>
            </a:pPr>
            <a:r>
              <a:rPr lang="en-US" sz="1600" dirty="0">
                <a:solidFill>
                  <a:srgbClr val="1C2A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typical jewelry store turns inventory slowly and manages it loosely — so returns drift lower and lower. And here's the trap: the slower it turns, the higher your margins must be to stay profitable.</a:t>
            </a:r>
            <a:endParaRPr lang="en-US" sz="1600" dirty="0"/>
          </a:p>
        </p:txBody>
      </p:sp>
      <p:sp>
        <p:nvSpPr>
          <p:cNvPr id="8" name="Text 5"/>
          <p:cNvSpPr/>
          <p:nvPr/>
        </p:nvSpPr>
        <p:spPr>
          <a:xfrm>
            <a:off x="594360" y="3749040"/>
            <a:ext cx="553212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2200"/>
              </a:lnSpc>
              <a:buNone/>
            </a:pPr>
            <a:r>
              <a:rPr lang="en-US" sz="1650" b="1" i="1" dirty="0">
                <a:solidFill>
                  <a:srgbClr val="0E1E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You're constantly replacing stock — much of it non-producing. Higher margins are what fund that reality.</a:t>
            </a:r>
            <a:endParaRPr lang="en-US" sz="1650" dirty="0"/>
          </a:p>
        </p:txBody>
      </p:sp>
      <p:sp>
        <p:nvSpPr>
          <p:cNvPr id="9" name="Shape 6"/>
          <p:cNvSpPr/>
          <p:nvPr/>
        </p:nvSpPr>
        <p:spPr>
          <a:xfrm>
            <a:off x="6537960" y="1783080"/>
            <a:ext cx="5029200" cy="4160520"/>
          </a:xfrm>
          <a:prstGeom prst="roundRect">
            <a:avLst>
              <a:gd name="adj" fmla="val 2198"/>
            </a:avLst>
          </a:prstGeom>
          <a:solidFill>
            <a:srgbClr val="0E1E44"/>
          </a:solidFill>
          <a:ln/>
        </p:spPr>
      </p:sp>
      <p:sp>
        <p:nvSpPr>
          <p:cNvPr id="10" name="Text 7"/>
          <p:cNvSpPr/>
          <p:nvPr/>
        </p:nvSpPr>
        <p:spPr>
          <a:xfrm>
            <a:off x="6949440" y="2057400"/>
            <a:ext cx="42062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150" kern="0" dirty="0">
                <a:solidFill>
                  <a:srgbClr val="B9C7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SLOW-TURN SPIRAL</a:t>
            </a:r>
            <a:endParaRPr lang="en-US" sz="1300" dirty="0"/>
          </a:p>
        </p:txBody>
      </p:sp>
      <p:sp>
        <p:nvSpPr>
          <p:cNvPr id="11" name="Shape 8"/>
          <p:cNvSpPr/>
          <p:nvPr/>
        </p:nvSpPr>
        <p:spPr>
          <a:xfrm>
            <a:off x="6967728" y="2487168"/>
            <a:ext cx="1280160" cy="0"/>
          </a:xfrm>
          <a:prstGeom prst="line">
            <a:avLst/>
          </a:prstGeom>
          <a:noFill/>
          <a:ln w="15875">
            <a:solidFill>
              <a:srgbClr val="2E6DF0"/>
            </a:solidFill>
            <a:prstDash val="solid"/>
          </a:ln>
        </p:spPr>
      </p:sp>
      <p:sp>
        <p:nvSpPr>
          <p:cNvPr id="12" name="Shape 9"/>
          <p:cNvSpPr/>
          <p:nvPr/>
        </p:nvSpPr>
        <p:spPr>
          <a:xfrm>
            <a:off x="6949440" y="2724912"/>
            <a:ext cx="384048" cy="384048"/>
          </a:xfrm>
          <a:prstGeom prst="diamond">
            <a:avLst/>
          </a:prstGeom>
          <a:solidFill>
            <a:srgbClr val="2E6DF0"/>
          </a:solidFill>
          <a:ln/>
        </p:spPr>
      </p:sp>
      <p:sp>
        <p:nvSpPr>
          <p:cNvPr id="13" name="Text 10"/>
          <p:cNvSpPr/>
          <p:nvPr/>
        </p:nvSpPr>
        <p:spPr>
          <a:xfrm>
            <a:off x="6949440" y="2724912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0812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1500" dirty="0"/>
          </a:p>
        </p:txBody>
      </p:sp>
      <p:sp>
        <p:nvSpPr>
          <p:cNvPr id="14" name="Text 11"/>
          <p:cNvSpPr/>
          <p:nvPr/>
        </p:nvSpPr>
        <p:spPr>
          <a:xfrm>
            <a:off x="7498080" y="2670048"/>
            <a:ext cx="38404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700"/>
              </a:lnSpc>
              <a:buNone/>
            </a:pPr>
            <a:r>
              <a:rPr lang="en-US" sz="1400" dirty="0">
                <a:solidFill>
                  <a:srgbClr val="E4E9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Inventory turns slowly</a:t>
            </a:r>
            <a:endParaRPr lang="en-US" sz="1400" dirty="0"/>
          </a:p>
        </p:txBody>
      </p:sp>
      <p:sp>
        <p:nvSpPr>
          <p:cNvPr id="15" name="Shape 12"/>
          <p:cNvSpPr/>
          <p:nvPr/>
        </p:nvSpPr>
        <p:spPr>
          <a:xfrm>
            <a:off x="6949440" y="3502152"/>
            <a:ext cx="384048" cy="384048"/>
          </a:xfrm>
          <a:prstGeom prst="diamond">
            <a:avLst/>
          </a:prstGeom>
          <a:solidFill>
            <a:srgbClr val="2E6DF0"/>
          </a:solidFill>
          <a:ln/>
        </p:spPr>
      </p:sp>
      <p:sp>
        <p:nvSpPr>
          <p:cNvPr id="16" name="Text 13"/>
          <p:cNvSpPr/>
          <p:nvPr/>
        </p:nvSpPr>
        <p:spPr>
          <a:xfrm>
            <a:off x="6949440" y="3502152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0812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1500" dirty="0"/>
          </a:p>
        </p:txBody>
      </p:sp>
      <p:sp>
        <p:nvSpPr>
          <p:cNvPr id="17" name="Text 14"/>
          <p:cNvSpPr/>
          <p:nvPr/>
        </p:nvSpPr>
        <p:spPr>
          <a:xfrm>
            <a:off x="7498080" y="3447288"/>
            <a:ext cx="38404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700"/>
              </a:lnSpc>
              <a:buNone/>
            </a:pPr>
            <a:r>
              <a:rPr lang="en-US" sz="1400" dirty="0">
                <a:solidFill>
                  <a:srgbClr val="E4E9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Return on inventory falls</a:t>
            </a:r>
            <a:endParaRPr lang="en-US" sz="1400" dirty="0"/>
          </a:p>
        </p:txBody>
      </p:sp>
      <p:sp>
        <p:nvSpPr>
          <p:cNvPr id="18" name="Shape 15"/>
          <p:cNvSpPr/>
          <p:nvPr/>
        </p:nvSpPr>
        <p:spPr>
          <a:xfrm>
            <a:off x="6949440" y="4279392"/>
            <a:ext cx="384048" cy="384048"/>
          </a:xfrm>
          <a:prstGeom prst="diamond">
            <a:avLst/>
          </a:prstGeom>
          <a:solidFill>
            <a:srgbClr val="2E6DF0"/>
          </a:solidFill>
          <a:ln/>
        </p:spPr>
      </p:sp>
      <p:sp>
        <p:nvSpPr>
          <p:cNvPr id="19" name="Text 16"/>
          <p:cNvSpPr/>
          <p:nvPr/>
        </p:nvSpPr>
        <p:spPr>
          <a:xfrm>
            <a:off x="6949440" y="4279392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0812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1500" dirty="0"/>
          </a:p>
        </p:txBody>
      </p:sp>
      <p:sp>
        <p:nvSpPr>
          <p:cNvPr id="20" name="Text 17"/>
          <p:cNvSpPr/>
          <p:nvPr/>
        </p:nvSpPr>
        <p:spPr>
          <a:xfrm>
            <a:off x="7498080" y="4224528"/>
            <a:ext cx="38404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700"/>
              </a:lnSpc>
              <a:buNone/>
            </a:pPr>
            <a:r>
              <a:rPr lang="en-US" sz="1400" dirty="0">
                <a:solidFill>
                  <a:srgbClr val="E4E9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Aged stock piles up and must be replaced</a:t>
            </a:r>
            <a:endParaRPr lang="en-US" sz="1400" dirty="0"/>
          </a:p>
        </p:txBody>
      </p:sp>
      <p:sp>
        <p:nvSpPr>
          <p:cNvPr id="21" name="Shape 18"/>
          <p:cNvSpPr/>
          <p:nvPr/>
        </p:nvSpPr>
        <p:spPr>
          <a:xfrm>
            <a:off x="6949440" y="5056632"/>
            <a:ext cx="384048" cy="384048"/>
          </a:xfrm>
          <a:prstGeom prst="diamond">
            <a:avLst/>
          </a:prstGeom>
          <a:solidFill>
            <a:srgbClr val="2E6DF0"/>
          </a:solidFill>
          <a:ln/>
        </p:spPr>
      </p:sp>
      <p:sp>
        <p:nvSpPr>
          <p:cNvPr id="22" name="Text 19"/>
          <p:cNvSpPr/>
          <p:nvPr/>
        </p:nvSpPr>
        <p:spPr>
          <a:xfrm>
            <a:off x="6949440" y="5056632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0812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1500" dirty="0"/>
          </a:p>
        </p:txBody>
      </p:sp>
      <p:sp>
        <p:nvSpPr>
          <p:cNvPr id="23" name="Text 20"/>
          <p:cNvSpPr/>
          <p:nvPr/>
        </p:nvSpPr>
        <p:spPr>
          <a:xfrm>
            <a:off x="7498080" y="5001768"/>
            <a:ext cx="38404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700"/>
              </a:lnSpc>
              <a:buNone/>
            </a:pPr>
            <a:r>
              <a:rPr lang="en-US" sz="1400" dirty="0">
                <a:solidFill>
                  <a:srgbClr val="E4E9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Margins must rise to keep the business profitable</a:t>
            </a:r>
            <a:endParaRPr lang="en-US" sz="14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5F8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94360" y="621792"/>
            <a:ext cx="109728" cy="109728"/>
          </a:xfrm>
          <a:prstGeom prst="diamond">
            <a:avLst/>
          </a:prstGeom>
          <a:solidFill>
            <a:srgbClr val="2E6DF0"/>
          </a:solidFill>
          <a:ln/>
        </p:spPr>
      </p:sp>
      <p:sp>
        <p:nvSpPr>
          <p:cNvPr id="3" name="Text 1"/>
          <p:cNvSpPr/>
          <p:nvPr/>
        </p:nvSpPr>
        <p:spPr>
          <a:xfrm>
            <a:off x="795528" y="521208"/>
            <a:ext cx="91440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250" b="1" spc="300" kern="0" dirty="0">
                <a:solidFill>
                  <a:srgbClr val="2E6D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HOW INVENTORY REALLY BEHAVES</a:t>
            </a:r>
            <a:endParaRPr lang="en-US" sz="1250" dirty="0"/>
          </a:p>
        </p:txBody>
      </p:sp>
      <p:sp>
        <p:nvSpPr>
          <p:cNvPr id="4" name="Text 2"/>
          <p:cNvSpPr/>
          <p:nvPr/>
        </p:nvSpPr>
        <p:spPr>
          <a:xfrm>
            <a:off x="548640" y="841248"/>
            <a:ext cx="1106424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3800"/>
              </a:lnSpc>
              <a:buNone/>
            </a:pPr>
            <a:r>
              <a:rPr lang="en-US" sz="3400" b="1" dirty="0">
                <a:solidFill>
                  <a:srgbClr val="0E1E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20% Drives 80%</a:t>
            </a:r>
            <a:endParaRPr lang="en-US" sz="3400" dirty="0"/>
          </a:p>
        </p:txBody>
      </p:sp>
      <p:pic>
        <p:nvPicPr>
          <p:cNvPr id="5" name="Image 0" descr="/root/sissys_deck/logo_lockup_color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48640" y="6355080"/>
            <a:ext cx="868680" cy="206654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6796735" y="6400800"/>
            <a:ext cx="48463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spc="100" kern="0" dirty="0">
                <a:solidFill>
                  <a:srgbClr val="63708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Setting Margins  ·  Pricing Strategy</a:t>
            </a:r>
            <a:endParaRPr lang="en-US" sz="900" dirty="0"/>
          </a:p>
        </p:txBody>
      </p:sp>
      <p:sp>
        <p:nvSpPr>
          <p:cNvPr id="7" name="Text 4"/>
          <p:cNvSpPr/>
          <p:nvPr/>
        </p:nvSpPr>
        <p:spPr>
          <a:xfrm>
            <a:off x="594360" y="1783080"/>
            <a:ext cx="5486400" cy="1828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2500"/>
              </a:lnSpc>
              <a:buNone/>
            </a:pPr>
            <a:r>
              <a:rPr lang="en-US" sz="1600" dirty="0">
                <a:solidFill>
                  <a:srgbClr val="1C2A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Luxury retailers know a small slice of inventory does almost all the work — and they price for it. They accept heavy non-producing stock, and their margins reflect how the whole assortment performs.</a:t>
            </a:r>
            <a:endParaRPr lang="en-US" sz="1600" dirty="0"/>
          </a:p>
        </p:txBody>
      </p:sp>
      <p:sp>
        <p:nvSpPr>
          <p:cNvPr id="8" name="Text 5"/>
          <p:cNvSpPr/>
          <p:nvPr/>
        </p:nvSpPr>
        <p:spPr>
          <a:xfrm>
            <a:off x="594360" y="3794760"/>
            <a:ext cx="548640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2200"/>
              </a:lnSpc>
              <a:buNone/>
            </a:pPr>
            <a:r>
              <a:rPr lang="en-US" sz="1650" b="1" i="1" dirty="0">
                <a:solidFill>
                  <a:srgbClr val="0E1E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Set margins for how inventory performs — then deal with the non-performers deliberately.</a:t>
            </a:r>
            <a:endParaRPr lang="en-US" sz="1650" dirty="0"/>
          </a:p>
        </p:txBody>
      </p:sp>
      <p:sp>
        <p:nvSpPr>
          <p:cNvPr id="9" name="Text 6"/>
          <p:cNvSpPr/>
          <p:nvPr/>
        </p:nvSpPr>
        <p:spPr>
          <a:xfrm>
            <a:off x="6492240" y="1965960"/>
            <a:ext cx="5029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150" kern="0" dirty="0">
                <a:solidFill>
                  <a:srgbClr val="63708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SHARE OF INVENTORY</a:t>
            </a:r>
            <a:endParaRPr lang="en-US" sz="1200" dirty="0"/>
          </a:p>
        </p:txBody>
      </p:sp>
      <p:sp>
        <p:nvSpPr>
          <p:cNvPr id="10" name="Shape 7"/>
          <p:cNvSpPr/>
          <p:nvPr/>
        </p:nvSpPr>
        <p:spPr>
          <a:xfrm>
            <a:off x="6492240" y="2331720"/>
            <a:ext cx="5029200" cy="777240"/>
          </a:xfrm>
          <a:prstGeom prst="roundRect">
            <a:avLst>
              <a:gd name="adj" fmla="val 5882"/>
            </a:avLst>
          </a:prstGeom>
          <a:solidFill>
            <a:srgbClr val="E3EAF8"/>
          </a:solidFill>
          <a:ln/>
        </p:spPr>
      </p:sp>
      <p:sp>
        <p:nvSpPr>
          <p:cNvPr id="11" name="Shape 8"/>
          <p:cNvSpPr/>
          <p:nvPr/>
        </p:nvSpPr>
        <p:spPr>
          <a:xfrm>
            <a:off x="6492240" y="2331720"/>
            <a:ext cx="1005840" cy="777240"/>
          </a:xfrm>
          <a:prstGeom prst="roundRect">
            <a:avLst>
              <a:gd name="adj" fmla="val 5882"/>
            </a:avLst>
          </a:prstGeom>
          <a:solidFill>
            <a:srgbClr val="2E6DF0"/>
          </a:solidFill>
          <a:ln/>
        </p:spPr>
      </p:sp>
      <p:sp>
        <p:nvSpPr>
          <p:cNvPr id="12" name="Text 9"/>
          <p:cNvSpPr/>
          <p:nvPr/>
        </p:nvSpPr>
        <p:spPr>
          <a:xfrm>
            <a:off x="6583680" y="2331720"/>
            <a:ext cx="82296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20%</a:t>
            </a:r>
            <a:endParaRPr lang="en-US" sz="1500" dirty="0"/>
          </a:p>
        </p:txBody>
      </p:sp>
      <p:sp>
        <p:nvSpPr>
          <p:cNvPr id="13" name="Text 10"/>
          <p:cNvSpPr/>
          <p:nvPr/>
        </p:nvSpPr>
        <p:spPr>
          <a:xfrm>
            <a:off x="7498080" y="2331720"/>
            <a:ext cx="402336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63708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other 80%</a:t>
            </a:r>
            <a:endParaRPr lang="en-US" sz="1200" dirty="0"/>
          </a:p>
        </p:txBody>
      </p:sp>
      <p:sp>
        <p:nvSpPr>
          <p:cNvPr id="14" name="Text 11"/>
          <p:cNvSpPr/>
          <p:nvPr/>
        </p:nvSpPr>
        <p:spPr>
          <a:xfrm>
            <a:off x="6492240" y="3611880"/>
            <a:ext cx="5029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150" kern="0" dirty="0">
                <a:solidFill>
                  <a:srgbClr val="63708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SHARE OF REVENUE</a:t>
            </a:r>
            <a:endParaRPr lang="en-US" sz="1200" dirty="0"/>
          </a:p>
        </p:txBody>
      </p:sp>
      <p:sp>
        <p:nvSpPr>
          <p:cNvPr id="15" name="Shape 12"/>
          <p:cNvSpPr/>
          <p:nvPr/>
        </p:nvSpPr>
        <p:spPr>
          <a:xfrm>
            <a:off x="6492240" y="3977640"/>
            <a:ext cx="5029200" cy="777240"/>
          </a:xfrm>
          <a:prstGeom prst="roundRect">
            <a:avLst>
              <a:gd name="adj" fmla="val 5882"/>
            </a:avLst>
          </a:prstGeom>
          <a:solidFill>
            <a:srgbClr val="E3EAF8"/>
          </a:solidFill>
          <a:ln/>
        </p:spPr>
      </p:sp>
      <p:sp>
        <p:nvSpPr>
          <p:cNvPr id="16" name="Shape 13"/>
          <p:cNvSpPr/>
          <p:nvPr/>
        </p:nvSpPr>
        <p:spPr>
          <a:xfrm>
            <a:off x="6492240" y="3977640"/>
            <a:ext cx="4023360" cy="777240"/>
          </a:xfrm>
          <a:prstGeom prst="roundRect">
            <a:avLst>
              <a:gd name="adj" fmla="val 5882"/>
            </a:avLst>
          </a:prstGeom>
          <a:solidFill>
            <a:srgbClr val="2E6DF0"/>
          </a:solidFill>
          <a:ln/>
        </p:spPr>
      </p:sp>
      <p:sp>
        <p:nvSpPr>
          <p:cNvPr id="17" name="Text 14"/>
          <p:cNvSpPr/>
          <p:nvPr/>
        </p:nvSpPr>
        <p:spPr>
          <a:xfrm>
            <a:off x="6583680" y="3977640"/>
            <a:ext cx="384048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80% of revenue</a:t>
            </a:r>
            <a:endParaRPr lang="en-US" sz="1500" dirty="0"/>
          </a:p>
        </p:txBody>
      </p:sp>
      <p:sp>
        <p:nvSpPr>
          <p:cNvPr id="18" name="Text 15"/>
          <p:cNvSpPr/>
          <p:nvPr/>
        </p:nvSpPr>
        <p:spPr>
          <a:xfrm>
            <a:off x="10515600" y="3977640"/>
            <a:ext cx="10058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63708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20%</a:t>
            </a:r>
            <a:endParaRPr lang="en-US" sz="1200" dirty="0"/>
          </a:p>
        </p:txBody>
      </p:sp>
      <p:sp>
        <p:nvSpPr>
          <p:cNvPr id="19" name="Text 16"/>
          <p:cNvSpPr/>
          <p:nvPr/>
        </p:nvSpPr>
        <p:spPr>
          <a:xfrm>
            <a:off x="6492240" y="4983480"/>
            <a:ext cx="5029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i="1" dirty="0">
                <a:solidFill>
                  <a:srgbClr val="63708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That top 20% of inventory produces ~80% of the revenue.</a:t>
            </a:r>
            <a:endParaRPr lang="en-US" sz="13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5F8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94360" y="621792"/>
            <a:ext cx="109728" cy="109728"/>
          </a:xfrm>
          <a:prstGeom prst="diamond">
            <a:avLst/>
          </a:prstGeom>
          <a:solidFill>
            <a:srgbClr val="2E6DF0"/>
          </a:solidFill>
          <a:ln/>
        </p:spPr>
      </p:sp>
      <p:sp>
        <p:nvSpPr>
          <p:cNvPr id="3" name="Text 1"/>
          <p:cNvSpPr/>
          <p:nvPr/>
        </p:nvSpPr>
        <p:spPr>
          <a:xfrm>
            <a:off x="795528" y="521208"/>
            <a:ext cx="91440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250" b="1" spc="300" kern="0" dirty="0">
                <a:solidFill>
                  <a:srgbClr val="2E6D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CUSTOMER PATHWAY</a:t>
            </a:r>
            <a:endParaRPr lang="en-US" sz="1250" dirty="0"/>
          </a:p>
        </p:txBody>
      </p:sp>
      <p:sp>
        <p:nvSpPr>
          <p:cNvPr id="4" name="Text 2"/>
          <p:cNvSpPr/>
          <p:nvPr/>
        </p:nvSpPr>
        <p:spPr>
          <a:xfrm>
            <a:off x="548640" y="841248"/>
            <a:ext cx="1106424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3800"/>
              </a:lnSpc>
              <a:buNone/>
            </a:pPr>
            <a:r>
              <a:rPr lang="en-US" sz="3400" b="1" dirty="0">
                <a:solidFill>
                  <a:srgbClr val="0E1E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One Store, Many Margins</a:t>
            </a:r>
            <a:endParaRPr lang="en-US" sz="3400" dirty="0"/>
          </a:p>
        </p:txBody>
      </p:sp>
      <p:pic>
        <p:nvPicPr>
          <p:cNvPr id="5" name="Image 0" descr="/root/sissys_deck/logo_lockup_color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48640" y="6355080"/>
            <a:ext cx="868680" cy="206654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6796735" y="6400800"/>
            <a:ext cx="48463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spc="100" kern="0" dirty="0">
                <a:solidFill>
                  <a:srgbClr val="63708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Setting Margins  ·  Pricing Strategy</a:t>
            </a:r>
            <a:endParaRPr lang="en-US" sz="900" dirty="0"/>
          </a:p>
        </p:txBody>
      </p:sp>
      <p:sp>
        <p:nvSpPr>
          <p:cNvPr id="7" name="Text 4"/>
          <p:cNvSpPr/>
          <p:nvPr/>
        </p:nvSpPr>
        <p:spPr>
          <a:xfrm>
            <a:off x="594360" y="1737360"/>
            <a:ext cx="1097280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2200"/>
              </a:lnSpc>
              <a:buNone/>
            </a:pPr>
            <a:r>
              <a:rPr lang="en-US" sz="1550" dirty="0">
                <a:solidFill>
                  <a:srgbClr val="1C2A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You already know it intuitively: you don't price a loose diamond like a one-of-a-kind estate piece. Demand and competitiveness decide the return you can hold.</a:t>
            </a:r>
            <a:endParaRPr lang="en-US" sz="1550" dirty="0"/>
          </a:p>
        </p:txBody>
      </p:sp>
      <p:sp>
        <p:nvSpPr>
          <p:cNvPr id="8" name="Shape 5"/>
          <p:cNvSpPr/>
          <p:nvPr/>
        </p:nvSpPr>
        <p:spPr>
          <a:xfrm>
            <a:off x="594360" y="2651760"/>
            <a:ext cx="5349240" cy="3200400"/>
          </a:xfrm>
          <a:prstGeom prst="roundRect">
            <a:avLst>
              <a:gd name="adj" fmla="val 2286"/>
            </a:avLst>
          </a:prstGeom>
          <a:solidFill>
            <a:srgbClr val="FFFFFF"/>
          </a:solidFill>
          <a:ln w="12700">
            <a:solidFill>
              <a:srgbClr val="DDE6F6"/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960120" y="2880360"/>
            <a:ext cx="466344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100" kern="0" dirty="0">
                <a:solidFill>
                  <a:srgbClr val="0E1E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COMPETITIVE / TRAFFIC DRIVERS</a:t>
            </a:r>
            <a:endParaRPr lang="en-US" sz="1300" dirty="0"/>
          </a:p>
        </p:txBody>
      </p:sp>
      <p:sp>
        <p:nvSpPr>
          <p:cNvPr id="10" name="Shape 7"/>
          <p:cNvSpPr/>
          <p:nvPr/>
        </p:nvSpPr>
        <p:spPr>
          <a:xfrm>
            <a:off x="978408" y="3337560"/>
            <a:ext cx="1097280" cy="0"/>
          </a:xfrm>
          <a:prstGeom prst="line">
            <a:avLst/>
          </a:prstGeom>
          <a:noFill/>
          <a:ln w="15875">
            <a:solidFill>
              <a:srgbClr val="2E6DF0"/>
            </a:solidFill>
            <a:prstDash val="solid"/>
          </a:ln>
        </p:spPr>
      </p:sp>
      <p:sp>
        <p:nvSpPr>
          <p:cNvPr id="11" name="Shape 8"/>
          <p:cNvSpPr/>
          <p:nvPr/>
        </p:nvSpPr>
        <p:spPr>
          <a:xfrm>
            <a:off x="978408" y="3639312"/>
            <a:ext cx="118872" cy="118872"/>
          </a:xfrm>
          <a:prstGeom prst="diamond">
            <a:avLst/>
          </a:prstGeom>
          <a:solidFill>
            <a:srgbClr val="2E6DF0"/>
          </a:solidFill>
          <a:ln/>
        </p:spPr>
      </p:sp>
      <p:sp>
        <p:nvSpPr>
          <p:cNvPr id="12" name="Text 9"/>
          <p:cNvSpPr/>
          <p:nvPr/>
        </p:nvSpPr>
        <p:spPr>
          <a:xfrm>
            <a:off x="1234440" y="3538728"/>
            <a:ext cx="45262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1C2A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Shoppable, comparable, price-transparent</a:t>
            </a:r>
            <a:endParaRPr lang="en-US" sz="1350" dirty="0"/>
          </a:p>
        </p:txBody>
      </p:sp>
      <p:sp>
        <p:nvSpPr>
          <p:cNvPr id="13" name="Shape 10"/>
          <p:cNvSpPr/>
          <p:nvPr/>
        </p:nvSpPr>
        <p:spPr>
          <a:xfrm>
            <a:off x="978408" y="4187952"/>
            <a:ext cx="118872" cy="118872"/>
          </a:xfrm>
          <a:prstGeom prst="diamond">
            <a:avLst/>
          </a:prstGeom>
          <a:solidFill>
            <a:srgbClr val="2E6DF0"/>
          </a:solidFill>
          <a:ln/>
        </p:spPr>
      </p:sp>
      <p:sp>
        <p:nvSpPr>
          <p:cNvPr id="14" name="Text 11"/>
          <p:cNvSpPr/>
          <p:nvPr/>
        </p:nvSpPr>
        <p:spPr>
          <a:xfrm>
            <a:off x="1234440" y="4087368"/>
            <a:ext cx="45262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1C2A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Priced fairly to win the customer</a:t>
            </a:r>
            <a:endParaRPr lang="en-US" sz="1350" dirty="0"/>
          </a:p>
        </p:txBody>
      </p:sp>
      <p:sp>
        <p:nvSpPr>
          <p:cNvPr id="15" name="Shape 12"/>
          <p:cNvSpPr/>
          <p:nvPr/>
        </p:nvSpPr>
        <p:spPr>
          <a:xfrm>
            <a:off x="978408" y="4736592"/>
            <a:ext cx="118872" cy="118872"/>
          </a:xfrm>
          <a:prstGeom prst="diamond">
            <a:avLst/>
          </a:prstGeom>
          <a:solidFill>
            <a:srgbClr val="2E6DF0"/>
          </a:solidFill>
          <a:ln/>
        </p:spPr>
      </p:sp>
      <p:sp>
        <p:nvSpPr>
          <p:cNvPr id="16" name="Text 13"/>
          <p:cNvSpPr/>
          <p:nvPr/>
        </p:nvSpPr>
        <p:spPr>
          <a:xfrm>
            <a:off x="1234440" y="4636008"/>
            <a:ext cx="45262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1C2A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Tighter margins by necessity</a:t>
            </a:r>
            <a:endParaRPr lang="en-US" sz="1350" dirty="0"/>
          </a:p>
        </p:txBody>
      </p:sp>
      <p:sp>
        <p:nvSpPr>
          <p:cNvPr id="17" name="Shape 14"/>
          <p:cNvSpPr/>
          <p:nvPr/>
        </p:nvSpPr>
        <p:spPr>
          <a:xfrm>
            <a:off x="978408" y="5285232"/>
            <a:ext cx="118872" cy="118872"/>
          </a:xfrm>
          <a:prstGeom prst="diamond">
            <a:avLst/>
          </a:prstGeom>
          <a:solidFill>
            <a:srgbClr val="2E6DF0"/>
          </a:solidFill>
          <a:ln/>
        </p:spPr>
      </p:sp>
      <p:sp>
        <p:nvSpPr>
          <p:cNvPr id="18" name="Text 15"/>
          <p:cNvSpPr/>
          <p:nvPr/>
        </p:nvSpPr>
        <p:spPr>
          <a:xfrm>
            <a:off x="1234440" y="5184648"/>
            <a:ext cx="45262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1C2A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How you acquire new buyers</a:t>
            </a:r>
            <a:endParaRPr lang="en-US" sz="1350" dirty="0"/>
          </a:p>
        </p:txBody>
      </p:sp>
      <p:sp>
        <p:nvSpPr>
          <p:cNvPr id="19" name="Shape 16"/>
          <p:cNvSpPr/>
          <p:nvPr/>
        </p:nvSpPr>
        <p:spPr>
          <a:xfrm>
            <a:off x="6172200" y="2651760"/>
            <a:ext cx="5349240" cy="3200400"/>
          </a:xfrm>
          <a:prstGeom prst="roundRect">
            <a:avLst>
              <a:gd name="adj" fmla="val 2286"/>
            </a:avLst>
          </a:prstGeom>
          <a:solidFill>
            <a:srgbClr val="0E1E44"/>
          </a:solidFill>
          <a:ln w="12700">
            <a:solidFill>
              <a:srgbClr val="0E1E44"/>
            </a:solidFill>
            <a:prstDash val="solid"/>
          </a:ln>
        </p:spPr>
      </p:sp>
      <p:sp>
        <p:nvSpPr>
          <p:cNvPr id="20" name="Text 17"/>
          <p:cNvSpPr/>
          <p:nvPr/>
        </p:nvSpPr>
        <p:spPr>
          <a:xfrm>
            <a:off x="6537960" y="2880360"/>
            <a:ext cx="466344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100" kern="0" dirty="0">
                <a:solidFill>
                  <a:srgbClr val="B9C7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UNIQUE / ONE-OF-A-KIND</a:t>
            </a:r>
            <a:endParaRPr lang="en-US" sz="1300" dirty="0"/>
          </a:p>
        </p:txBody>
      </p:sp>
      <p:sp>
        <p:nvSpPr>
          <p:cNvPr id="21" name="Shape 18"/>
          <p:cNvSpPr/>
          <p:nvPr/>
        </p:nvSpPr>
        <p:spPr>
          <a:xfrm>
            <a:off x="6556248" y="3337560"/>
            <a:ext cx="1097280" cy="0"/>
          </a:xfrm>
          <a:prstGeom prst="line">
            <a:avLst/>
          </a:prstGeom>
          <a:noFill/>
          <a:ln w="15875">
            <a:solidFill>
              <a:srgbClr val="2E6DF0"/>
            </a:solidFill>
            <a:prstDash val="solid"/>
          </a:ln>
        </p:spPr>
      </p:sp>
      <p:sp>
        <p:nvSpPr>
          <p:cNvPr id="22" name="Shape 19"/>
          <p:cNvSpPr/>
          <p:nvPr/>
        </p:nvSpPr>
        <p:spPr>
          <a:xfrm>
            <a:off x="6556248" y="3639312"/>
            <a:ext cx="118872" cy="118872"/>
          </a:xfrm>
          <a:prstGeom prst="diamond">
            <a:avLst/>
          </a:prstGeom>
          <a:solidFill>
            <a:srgbClr val="2E6DF0"/>
          </a:solidFill>
          <a:ln/>
        </p:spPr>
      </p:sp>
      <p:sp>
        <p:nvSpPr>
          <p:cNvPr id="23" name="Text 20"/>
          <p:cNvSpPr/>
          <p:nvPr/>
        </p:nvSpPr>
        <p:spPr>
          <a:xfrm>
            <a:off x="6812280" y="3538728"/>
            <a:ext cx="45262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E4E9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Nothing comparable to shop against</a:t>
            </a:r>
            <a:endParaRPr lang="en-US" sz="1350" dirty="0"/>
          </a:p>
        </p:txBody>
      </p:sp>
      <p:sp>
        <p:nvSpPr>
          <p:cNvPr id="24" name="Shape 21"/>
          <p:cNvSpPr/>
          <p:nvPr/>
        </p:nvSpPr>
        <p:spPr>
          <a:xfrm>
            <a:off x="6556248" y="4187952"/>
            <a:ext cx="118872" cy="118872"/>
          </a:xfrm>
          <a:prstGeom prst="diamond">
            <a:avLst/>
          </a:prstGeom>
          <a:solidFill>
            <a:srgbClr val="2E6DF0"/>
          </a:solidFill>
          <a:ln/>
        </p:spPr>
      </p:sp>
      <p:sp>
        <p:nvSpPr>
          <p:cNvPr id="25" name="Text 22"/>
          <p:cNvSpPr/>
          <p:nvPr/>
        </p:nvSpPr>
        <p:spPr>
          <a:xfrm>
            <a:off x="6812280" y="4087368"/>
            <a:ext cx="45262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E4E9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You largely set the price</a:t>
            </a:r>
            <a:endParaRPr lang="en-US" sz="1350" dirty="0"/>
          </a:p>
        </p:txBody>
      </p:sp>
      <p:sp>
        <p:nvSpPr>
          <p:cNvPr id="26" name="Shape 23"/>
          <p:cNvSpPr/>
          <p:nvPr/>
        </p:nvSpPr>
        <p:spPr>
          <a:xfrm>
            <a:off x="6556248" y="4736592"/>
            <a:ext cx="118872" cy="118872"/>
          </a:xfrm>
          <a:prstGeom prst="diamond">
            <a:avLst/>
          </a:prstGeom>
          <a:solidFill>
            <a:srgbClr val="2E6DF0"/>
          </a:solidFill>
          <a:ln/>
        </p:spPr>
      </p:sp>
      <p:sp>
        <p:nvSpPr>
          <p:cNvPr id="27" name="Text 24"/>
          <p:cNvSpPr/>
          <p:nvPr/>
        </p:nvSpPr>
        <p:spPr>
          <a:xfrm>
            <a:off x="6812280" y="4636008"/>
            <a:ext cx="45262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E4E9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Highest margins live here</a:t>
            </a:r>
            <a:endParaRPr lang="en-US" sz="1350" dirty="0"/>
          </a:p>
        </p:txBody>
      </p:sp>
      <p:sp>
        <p:nvSpPr>
          <p:cNvPr id="28" name="Shape 25"/>
          <p:cNvSpPr/>
          <p:nvPr/>
        </p:nvSpPr>
        <p:spPr>
          <a:xfrm>
            <a:off x="6556248" y="5285232"/>
            <a:ext cx="118872" cy="118872"/>
          </a:xfrm>
          <a:prstGeom prst="diamond">
            <a:avLst/>
          </a:prstGeom>
          <a:solidFill>
            <a:srgbClr val="2E6DF0"/>
          </a:solidFill>
          <a:ln/>
        </p:spPr>
      </p:sp>
      <p:sp>
        <p:nvSpPr>
          <p:cNvPr id="29" name="Text 26"/>
          <p:cNvSpPr/>
          <p:nvPr/>
        </p:nvSpPr>
        <p:spPr>
          <a:xfrm>
            <a:off x="6812280" y="5184648"/>
            <a:ext cx="45262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E4E9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Where the real money is made</a:t>
            </a:r>
            <a:endParaRPr lang="en-US" sz="135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5F8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94360" y="621792"/>
            <a:ext cx="109728" cy="109728"/>
          </a:xfrm>
          <a:prstGeom prst="diamond">
            <a:avLst/>
          </a:prstGeom>
          <a:solidFill>
            <a:srgbClr val="2E6DF0"/>
          </a:solidFill>
          <a:ln/>
        </p:spPr>
      </p:sp>
      <p:sp>
        <p:nvSpPr>
          <p:cNvPr id="3" name="Text 1"/>
          <p:cNvSpPr/>
          <p:nvPr/>
        </p:nvSpPr>
        <p:spPr>
          <a:xfrm>
            <a:off x="795528" y="521208"/>
            <a:ext cx="91440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250" b="1" spc="300" kern="0" dirty="0">
                <a:solidFill>
                  <a:srgbClr val="2E6D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CONCRETE EXAMPLE</a:t>
            </a:r>
            <a:endParaRPr lang="en-US" sz="1250" dirty="0"/>
          </a:p>
        </p:txBody>
      </p:sp>
      <p:sp>
        <p:nvSpPr>
          <p:cNvPr id="4" name="Text 2"/>
          <p:cNvSpPr/>
          <p:nvPr/>
        </p:nvSpPr>
        <p:spPr>
          <a:xfrm>
            <a:off x="548640" y="841248"/>
            <a:ext cx="1106424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3800"/>
              </a:lnSpc>
              <a:buNone/>
            </a:pPr>
            <a:r>
              <a:rPr lang="en-US" sz="3400" b="1" dirty="0">
                <a:solidFill>
                  <a:srgbClr val="0E1E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Loose Diamonds vs. Mountings</a:t>
            </a:r>
            <a:endParaRPr lang="en-US" sz="3400" dirty="0"/>
          </a:p>
        </p:txBody>
      </p:sp>
      <p:pic>
        <p:nvPicPr>
          <p:cNvPr id="5" name="Image 0" descr="/root/sissys_deck/logo_lockup_color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48640" y="6355080"/>
            <a:ext cx="868680" cy="206654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6796735" y="6400800"/>
            <a:ext cx="48463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spc="100" kern="0" dirty="0">
                <a:solidFill>
                  <a:srgbClr val="63708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Setting Margins  ·  Pricing Strategy</a:t>
            </a:r>
            <a:endParaRPr lang="en-US" sz="900" dirty="0"/>
          </a:p>
        </p:txBody>
      </p:sp>
      <p:sp>
        <p:nvSpPr>
          <p:cNvPr id="7" name="Text 4"/>
          <p:cNvSpPr/>
          <p:nvPr/>
        </p:nvSpPr>
        <p:spPr>
          <a:xfrm>
            <a:off x="594360" y="1737360"/>
            <a:ext cx="109728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2000"/>
              </a:lnSpc>
              <a:buNone/>
            </a:pPr>
            <a:r>
              <a:rPr lang="en-US" sz="1550" dirty="0">
                <a:solidFill>
                  <a:srgbClr val="1C2A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clearest illustration of pricing to competitiveness sits in your own case.</a:t>
            </a:r>
            <a:endParaRPr lang="en-US" sz="1550" dirty="0"/>
          </a:p>
        </p:txBody>
      </p:sp>
      <p:sp>
        <p:nvSpPr>
          <p:cNvPr id="8" name="Shape 5"/>
          <p:cNvSpPr/>
          <p:nvPr/>
        </p:nvSpPr>
        <p:spPr>
          <a:xfrm>
            <a:off x="594360" y="2423160"/>
            <a:ext cx="5349240" cy="3383280"/>
          </a:xfrm>
          <a:prstGeom prst="roundRect">
            <a:avLst>
              <a:gd name="adj" fmla="val 2162"/>
            </a:avLst>
          </a:prstGeom>
          <a:solidFill>
            <a:srgbClr val="FFFFFF"/>
          </a:solidFill>
          <a:ln w="12700">
            <a:solidFill>
              <a:srgbClr val="DDE6F6"/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1005840" y="2697480"/>
            <a:ext cx="45720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0E1E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LOOSE DIAMONDS</a:t>
            </a:r>
            <a:endParaRPr lang="en-US" sz="2000" dirty="0"/>
          </a:p>
        </p:txBody>
      </p:sp>
      <p:sp>
        <p:nvSpPr>
          <p:cNvPr id="10" name="Shape 7"/>
          <p:cNvSpPr/>
          <p:nvPr/>
        </p:nvSpPr>
        <p:spPr>
          <a:xfrm>
            <a:off x="1005840" y="3246120"/>
            <a:ext cx="2103120" cy="457200"/>
          </a:xfrm>
          <a:prstGeom prst="roundRect">
            <a:avLst>
              <a:gd name="adj" fmla="val 50000"/>
            </a:avLst>
          </a:prstGeom>
          <a:solidFill>
            <a:srgbClr val="E3EAF8"/>
          </a:solidFill>
          <a:ln/>
        </p:spPr>
      </p:sp>
      <p:sp>
        <p:nvSpPr>
          <p:cNvPr id="11" name="Text 8"/>
          <p:cNvSpPr/>
          <p:nvPr/>
        </p:nvSpPr>
        <p:spPr>
          <a:xfrm>
            <a:off x="1005840" y="3246120"/>
            <a:ext cx="21031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50" b="1" spc="100" kern="0" dirty="0">
                <a:solidFill>
                  <a:srgbClr val="2E6D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LOWER MARGIN</a:t>
            </a:r>
            <a:endParaRPr lang="en-US" sz="1150" dirty="0"/>
          </a:p>
        </p:txBody>
      </p:sp>
      <p:sp>
        <p:nvSpPr>
          <p:cNvPr id="12" name="Text 9"/>
          <p:cNvSpPr/>
          <p:nvPr/>
        </p:nvSpPr>
        <p:spPr>
          <a:xfrm>
            <a:off x="1005840" y="3886200"/>
            <a:ext cx="4572000" cy="1737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2200"/>
              </a:lnSpc>
              <a:buNone/>
            </a:pPr>
            <a:r>
              <a:rPr lang="en-US" sz="1500" dirty="0">
                <a:solidFill>
                  <a:srgbClr val="1C2A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shopper can pull up a GIA-graded 1.4ct and compare prices in seconds. Get too far off the board and you lose their trust — so these stay fair and competitive.</a:t>
            </a:r>
            <a:endParaRPr lang="en-US" sz="1500" dirty="0"/>
          </a:p>
        </p:txBody>
      </p:sp>
      <p:sp>
        <p:nvSpPr>
          <p:cNvPr id="13" name="Shape 10"/>
          <p:cNvSpPr/>
          <p:nvPr/>
        </p:nvSpPr>
        <p:spPr>
          <a:xfrm>
            <a:off x="6172200" y="2423160"/>
            <a:ext cx="5349240" cy="3383280"/>
          </a:xfrm>
          <a:prstGeom prst="roundRect">
            <a:avLst>
              <a:gd name="adj" fmla="val 2162"/>
            </a:avLst>
          </a:prstGeom>
          <a:solidFill>
            <a:srgbClr val="0E1E44"/>
          </a:solidFill>
          <a:ln w="12700">
            <a:solidFill>
              <a:srgbClr val="0E1E44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6583680" y="2697480"/>
            <a:ext cx="45720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MOUNTINGS &amp; UNIQUE PIECES</a:t>
            </a:r>
            <a:endParaRPr lang="en-US" sz="2000" dirty="0"/>
          </a:p>
        </p:txBody>
      </p:sp>
      <p:sp>
        <p:nvSpPr>
          <p:cNvPr id="15" name="Shape 12"/>
          <p:cNvSpPr/>
          <p:nvPr/>
        </p:nvSpPr>
        <p:spPr>
          <a:xfrm>
            <a:off x="6583680" y="3246120"/>
            <a:ext cx="2103120" cy="457200"/>
          </a:xfrm>
          <a:prstGeom prst="roundRect">
            <a:avLst>
              <a:gd name="adj" fmla="val 50000"/>
            </a:avLst>
          </a:prstGeom>
          <a:solidFill>
            <a:srgbClr val="2E6DF0"/>
          </a:solidFill>
          <a:ln/>
        </p:spPr>
      </p:sp>
      <p:sp>
        <p:nvSpPr>
          <p:cNvPr id="16" name="Text 13"/>
          <p:cNvSpPr/>
          <p:nvPr/>
        </p:nvSpPr>
        <p:spPr>
          <a:xfrm>
            <a:off x="6583680" y="3246120"/>
            <a:ext cx="21031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50" b="1" spc="100" kern="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HIGHER MARGIN</a:t>
            </a:r>
            <a:endParaRPr lang="en-US" sz="1150" dirty="0"/>
          </a:p>
        </p:txBody>
      </p:sp>
      <p:sp>
        <p:nvSpPr>
          <p:cNvPr id="17" name="Text 14"/>
          <p:cNvSpPr/>
          <p:nvPr/>
        </p:nvSpPr>
        <p:spPr>
          <a:xfrm>
            <a:off x="6583680" y="3886200"/>
            <a:ext cx="4572000" cy="1737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2200"/>
              </a:lnSpc>
              <a:buNone/>
            </a:pPr>
            <a:r>
              <a:rPr lang="en-US" sz="1500" dirty="0">
                <a:solidFill>
                  <a:srgbClr val="D6DCE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There's nothing directly comparable to shop against. You can set the price you want — this is where margin, and profit, are built.</a:t>
            </a:r>
            <a:endParaRPr lang="en-US" sz="15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5F8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94360" y="621792"/>
            <a:ext cx="109728" cy="109728"/>
          </a:xfrm>
          <a:prstGeom prst="diamond">
            <a:avLst/>
          </a:prstGeom>
          <a:solidFill>
            <a:srgbClr val="2E6DF0"/>
          </a:solidFill>
          <a:ln/>
        </p:spPr>
      </p:sp>
      <p:sp>
        <p:nvSpPr>
          <p:cNvPr id="3" name="Text 1"/>
          <p:cNvSpPr/>
          <p:nvPr/>
        </p:nvSpPr>
        <p:spPr>
          <a:xfrm>
            <a:off x="795528" y="521208"/>
            <a:ext cx="91440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250" b="1" spc="300" kern="0" dirty="0">
                <a:solidFill>
                  <a:srgbClr val="2E6D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PRICE TO THE JOURNEY</a:t>
            </a:r>
            <a:endParaRPr lang="en-US" sz="1250" dirty="0"/>
          </a:p>
        </p:txBody>
      </p:sp>
      <p:sp>
        <p:nvSpPr>
          <p:cNvPr id="4" name="Text 2"/>
          <p:cNvSpPr/>
          <p:nvPr/>
        </p:nvSpPr>
        <p:spPr>
          <a:xfrm>
            <a:off x="548640" y="841248"/>
            <a:ext cx="1106424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3800"/>
              </a:lnSpc>
              <a:buNone/>
            </a:pPr>
            <a:r>
              <a:rPr lang="en-US" sz="3400" b="1" dirty="0">
                <a:solidFill>
                  <a:srgbClr val="0E1E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Fair Up Front, Margin on the Back End</a:t>
            </a:r>
            <a:endParaRPr lang="en-US" sz="3400" dirty="0"/>
          </a:p>
        </p:txBody>
      </p:sp>
      <p:pic>
        <p:nvPicPr>
          <p:cNvPr id="5" name="Image 0" descr="/root/sissys_deck/logo_lockup_color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48640" y="6355080"/>
            <a:ext cx="868680" cy="206654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6796735" y="6400800"/>
            <a:ext cx="48463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spc="100" kern="0" dirty="0">
                <a:solidFill>
                  <a:srgbClr val="63708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Setting Margins  ·  Pricing Strategy</a:t>
            </a:r>
            <a:endParaRPr lang="en-US" sz="900" dirty="0"/>
          </a:p>
        </p:txBody>
      </p:sp>
      <p:sp>
        <p:nvSpPr>
          <p:cNvPr id="7" name="Text 4"/>
          <p:cNvSpPr/>
          <p:nvPr/>
        </p:nvSpPr>
        <p:spPr>
          <a:xfrm>
            <a:off x="594360" y="1737360"/>
            <a:ext cx="109728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2200"/>
              </a:lnSpc>
              <a:buNone/>
            </a:pPr>
            <a:r>
              <a:rPr lang="en-US" sz="1550" dirty="0">
                <a:solidFill>
                  <a:srgbClr val="1C2A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Win the first, competitive purchase on fair pricing — then earn your margin as the relationship deepens into unique, higher-value pieces.</a:t>
            </a:r>
            <a:endParaRPr lang="en-US" sz="1550" dirty="0"/>
          </a:p>
        </p:txBody>
      </p:sp>
      <p:sp>
        <p:nvSpPr>
          <p:cNvPr id="8" name="Shape 5"/>
          <p:cNvSpPr/>
          <p:nvPr/>
        </p:nvSpPr>
        <p:spPr>
          <a:xfrm>
            <a:off x="822960" y="4251960"/>
            <a:ext cx="3429000" cy="1554480"/>
          </a:xfrm>
          <a:prstGeom prst="roundRect">
            <a:avLst>
              <a:gd name="adj" fmla="val 4706"/>
            </a:avLst>
          </a:prstGeom>
          <a:solidFill>
            <a:srgbClr val="2E4A8C"/>
          </a:solidFill>
          <a:ln/>
        </p:spPr>
      </p:sp>
      <p:sp>
        <p:nvSpPr>
          <p:cNvPr id="9" name="Text 6"/>
          <p:cNvSpPr/>
          <p:nvPr/>
        </p:nvSpPr>
        <p:spPr>
          <a:xfrm>
            <a:off x="1143000" y="4507992"/>
            <a:ext cx="27889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100" kern="0" dirty="0">
                <a:solidFill>
                  <a:srgbClr val="B9C7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FAIR MARGIN</a:t>
            </a:r>
            <a:endParaRPr lang="en-US" sz="1200" dirty="0"/>
          </a:p>
        </p:txBody>
      </p:sp>
      <p:sp>
        <p:nvSpPr>
          <p:cNvPr id="10" name="Text 7"/>
          <p:cNvSpPr/>
          <p:nvPr/>
        </p:nvSpPr>
        <p:spPr>
          <a:xfrm>
            <a:off x="1143000" y="4818888"/>
            <a:ext cx="28803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Entry &amp; Competitive</a:t>
            </a:r>
            <a:endParaRPr lang="en-US" sz="1800" dirty="0"/>
          </a:p>
        </p:txBody>
      </p:sp>
      <p:sp>
        <p:nvSpPr>
          <p:cNvPr id="11" name="Text 8"/>
          <p:cNvSpPr/>
          <p:nvPr/>
        </p:nvSpPr>
        <p:spPr>
          <a:xfrm>
            <a:off x="1143000" y="5276088"/>
            <a:ext cx="28803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600"/>
              </a:lnSpc>
              <a:buNone/>
            </a:pPr>
            <a:r>
              <a:rPr lang="en-US" sz="1250" dirty="0">
                <a:solidFill>
                  <a:srgbClr val="C7D0D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Traffic drivers, first purchases</a:t>
            </a:r>
            <a:endParaRPr lang="en-US" sz="1250" dirty="0"/>
          </a:p>
        </p:txBody>
      </p:sp>
      <p:sp>
        <p:nvSpPr>
          <p:cNvPr id="12" name="Shape 9"/>
          <p:cNvSpPr/>
          <p:nvPr/>
        </p:nvSpPr>
        <p:spPr>
          <a:xfrm>
            <a:off x="4544568" y="3657600"/>
            <a:ext cx="3429000" cy="2148840"/>
          </a:xfrm>
          <a:prstGeom prst="roundRect">
            <a:avLst>
              <a:gd name="adj" fmla="val 3404"/>
            </a:avLst>
          </a:prstGeom>
          <a:solidFill>
            <a:srgbClr val="1B356E"/>
          </a:solidFill>
          <a:ln/>
        </p:spPr>
      </p:sp>
      <p:sp>
        <p:nvSpPr>
          <p:cNvPr id="13" name="Text 10"/>
          <p:cNvSpPr/>
          <p:nvPr/>
        </p:nvSpPr>
        <p:spPr>
          <a:xfrm>
            <a:off x="4864608" y="3913632"/>
            <a:ext cx="27889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100" kern="0" dirty="0">
                <a:solidFill>
                  <a:srgbClr val="B9C7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MODERATE MARGIN</a:t>
            </a:r>
            <a:endParaRPr lang="en-US" sz="1200" dirty="0"/>
          </a:p>
        </p:txBody>
      </p:sp>
      <p:sp>
        <p:nvSpPr>
          <p:cNvPr id="14" name="Text 11"/>
          <p:cNvSpPr/>
          <p:nvPr/>
        </p:nvSpPr>
        <p:spPr>
          <a:xfrm>
            <a:off x="4864608" y="4224528"/>
            <a:ext cx="28803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Repeat &amp; Trust</a:t>
            </a:r>
            <a:endParaRPr lang="en-US" sz="1800" dirty="0"/>
          </a:p>
        </p:txBody>
      </p:sp>
      <p:sp>
        <p:nvSpPr>
          <p:cNvPr id="15" name="Text 12"/>
          <p:cNvSpPr/>
          <p:nvPr/>
        </p:nvSpPr>
        <p:spPr>
          <a:xfrm>
            <a:off x="4864608" y="4681728"/>
            <a:ext cx="28803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600"/>
              </a:lnSpc>
              <a:buNone/>
            </a:pPr>
            <a:r>
              <a:rPr lang="en-US" sz="1250" dirty="0">
                <a:solidFill>
                  <a:srgbClr val="C7D0D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They come back for you</a:t>
            </a:r>
            <a:endParaRPr lang="en-US" sz="1250" dirty="0"/>
          </a:p>
        </p:txBody>
      </p:sp>
      <p:sp>
        <p:nvSpPr>
          <p:cNvPr id="16" name="Shape 13"/>
          <p:cNvSpPr/>
          <p:nvPr/>
        </p:nvSpPr>
        <p:spPr>
          <a:xfrm>
            <a:off x="8266176" y="3063240"/>
            <a:ext cx="3429000" cy="2743200"/>
          </a:xfrm>
          <a:prstGeom prst="roundRect">
            <a:avLst>
              <a:gd name="adj" fmla="val 2667"/>
            </a:avLst>
          </a:prstGeom>
          <a:solidFill>
            <a:srgbClr val="0E1E44"/>
          </a:solidFill>
          <a:ln/>
        </p:spPr>
      </p:sp>
      <p:sp>
        <p:nvSpPr>
          <p:cNvPr id="17" name="Text 14"/>
          <p:cNvSpPr/>
          <p:nvPr/>
        </p:nvSpPr>
        <p:spPr>
          <a:xfrm>
            <a:off x="8586216" y="3319272"/>
            <a:ext cx="27889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100" kern="0" dirty="0">
                <a:solidFill>
                  <a:srgbClr val="B9C7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HIGHEST MARGIN</a:t>
            </a:r>
            <a:endParaRPr lang="en-US" sz="1200" dirty="0"/>
          </a:p>
        </p:txBody>
      </p:sp>
      <p:sp>
        <p:nvSpPr>
          <p:cNvPr id="18" name="Text 15"/>
          <p:cNvSpPr/>
          <p:nvPr/>
        </p:nvSpPr>
        <p:spPr>
          <a:xfrm>
            <a:off x="8586216" y="3630168"/>
            <a:ext cx="28803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Unique &amp; One-of-a-Kind</a:t>
            </a:r>
            <a:endParaRPr lang="en-US" sz="1800" dirty="0"/>
          </a:p>
        </p:txBody>
      </p:sp>
      <p:sp>
        <p:nvSpPr>
          <p:cNvPr id="19" name="Text 16"/>
          <p:cNvSpPr/>
          <p:nvPr/>
        </p:nvSpPr>
        <p:spPr>
          <a:xfrm>
            <a:off x="8586216" y="4087368"/>
            <a:ext cx="28803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600"/>
              </a:lnSpc>
              <a:buNone/>
            </a:pPr>
            <a:r>
              <a:rPr lang="en-US" sz="1250" dirty="0">
                <a:solidFill>
                  <a:srgbClr val="C7D0D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Pieces only you have</a:t>
            </a:r>
            <a:endParaRPr lang="en-US" sz="1250" dirty="0"/>
          </a:p>
        </p:txBody>
      </p:sp>
      <p:sp>
        <p:nvSpPr>
          <p:cNvPr id="20" name="Text 17"/>
          <p:cNvSpPr/>
          <p:nvPr/>
        </p:nvSpPr>
        <p:spPr>
          <a:xfrm>
            <a:off x="822960" y="594360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150" kern="0" dirty="0">
                <a:solidFill>
                  <a:srgbClr val="63708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MARGIN RISES ALONG THE JOURNEY  →</a:t>
            </a:r>
            <a:endParaRPr lang="en-US" sz="11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16</Slides>
  <Notes>16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19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2026-08-01T04:15:47Z</dcterms:created>
  <dcterms:modified xsi:type="dcterms:W3CDTF">2026-08-01T04:15:47Z</dcterms:modified>
</cp:coreProperties>
</file>